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2" r:id="rId4"/>
    <p:sldId id="263" r:id="rId5"/>
    <p:sldId id="258" r:id="rId6"/>
    <p:sldId id="269" r:id="rId7"/>
    <p:sldId id="271" r:id="rId8"/>
    <p:sldId id="261" r:id="rId9"/>
    <p:sldId id="272" r:id="rId10"/>
    <p:sldId id="273" r:id="rId11"/>
    <p:sldId id="259" r:id="rId12"/>
    <p:sldId id="267" r:id="rId13"/>
    <p:sldId id="268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2FC"/>
    <a:srgbClr val="00A1FF"/>
    <a:srgbClr val="2082F0"/>
    <a:srgbClr val="B104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3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C1CB2-88DD-1F49-B7C1-C09E059BE6A0}" type="datetimeFigureOut">
              <a:rPr lang="en-US" smtClean="0"/>
              <a:t>3/10/20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3F417-599F-584F-91B2-1DBE3D2C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35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63F417-599F-584F-91B2-1DBE3D2CE2F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34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700E3-1305-244F-9AC7-6B8C8D2A54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45F69-E887-1944-B033-B9C97E601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2EAB2-0C7C-2F40-8C01-E63FF2B8C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5BF2-C6E7-654A-A55E-B39A447D6107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539BD-9791-7145-B6DB-FBCCB1673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47EA9-BFE0-A241-A476-CCEF0A3D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538E-5884-E346-A000-E3393CA66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63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1C5CD-A45B-954B-9A9D-8108FDD72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99AB15-AA01-814A-B450-66F8D3817D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5C248-1FE9-794C-A35E-7FE6CDDF9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5BF2-C6E7-654A-A55E-B39A447D6107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AACA0-4A1F-C546-8F0B-8C1AB0CE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E27AF-93BD-0C4F-9B06-047BCB110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538E-5884-E346-A000-E3393CA66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45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AC3D69-F4A0-224E-835F-F0C5D74D7D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6876D3-5A4D-EB4A-A75D-C1AE8E48A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684B5-AF30-4B47-8491-99F9778B0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5BF2-C6E7-654A-A55E-B39A447D6107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91330-66A1-DF45-BF9B-0208F3C6B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AE906-1E15-A041-9279-1906DA4EA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538E-5884-E346-A000-E3393CA66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11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3E16C-1EB6-C845-B3EE-850F32BC5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FF265-C710-FD42-81AD-8809E175D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2EE6A-2653-9A45-96A1-FEAE00ECB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5BF2-C6E7-654A-A55E-B39A447D6107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E9153-DA32-984E-A7B7-09AAAFFF7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20BCB-B7AE-2F42-B022-41013C0F0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538E-5884-E346-A000-E3393CA66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8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F3F8D-2935-2246-BFB3-66DB9B708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3B740-CBCE-1740-B03E-30480F6BA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A3290-B2C6-7C43-80AD-AE5A6990E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5BF2-C6E7-654A-A55E-B39A447D6107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F9A44-70DF-D844-8593-0ABB7AA42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E6282-E5D9-0542-BE66-C4BA8F41A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538E-5884-E346-A000-E3393CA66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4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D55DE-C609-B64D-833E-EB47AFE04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5A9C5-DF9D-1A46-AB13-51E1575883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8732D1-D306-734F-9E19-C2AFDA07B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9386EE-F853-6244-B9B3-C154185B1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5BF2-C6E7-654A-A55E-B39A447D6107}" type="datetimeFigureOut">
              <a:rPr lang="en-US" smtClean="0"/>
              <a:t>3/8/20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80A0F-91AE-E447-8533-4546B19DB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37E15-E847-6445-AC9C-F861421EB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538E-5884-E346-A000-E3393CA66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53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63D3C-ADF1-CF4F-86BD-A576E4398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59635B-5461-0C4D-A996-03EF0F87C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C6A35-8930-C34B-A4D3-85AD06CCE4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42EDA-E382-C84C-B733-2AABCE14B4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46615D-B28E-F54E-A370-F606A409A1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E8B59B-6593-9B42-A499-E5EBEFA87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5BF2-C6E7-654A-A55E-B39A447D6107}" type="datetimeFigureOut">
              <a:rPr lang="en-US" smtClean="0"/>
              <a:t>3/8/20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DE679B-3888-F54D-8C41-A5D4E3764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C8517A-C77D-6B4C-B028-61E473F13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538E-5884-E346-A000-E3393CA66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89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8577F-FA71-EF48-AA4E-DAD4954CB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C86AEB-046B-A14F-9D76-9065B0BF7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5BF2-C6E7-654A-A55E-B39A447D6107}" type="datetimeFigureOut">
              <a:rPr lang="en-US" smtClean="0"/>
              <a:t>3/8/20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C17F11-3556-AF4A-BF2C-9D1BA1F3C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730148-C1BD-1448-B19F-F4B1AB5B7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538E-5884-E346-A000-E3393CA66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5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97E2C0-5DF6-DE45-BD32-5956A59D3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5BF2-C6E7-654A-A55E-B39A447D6107}" type="datetimeFigureOut">
              <a:rPr lang="en-US" smtClean="0"/>
              <a:t>3/8/20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81A19D-2CC0-E444-96D7-0542E009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0AAA86-DE57-6D40-ABE9-AB5444790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538E-5884-E346-A000-E3393CA66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34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F57D-2914-FE47-BB25-50C52E4AC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3910B-9447-B345-86DF-04930EE33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7BD1A2-12F7-BB49-8C54-C5CB8203CA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368590-0060-B848-8FB5-042D23633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5BF2-C6E7-654A-A55E-B39A447D6107}" type="datetimeFigureOut">
              <a:rPr lang="en-US" smtClean="0"/>
              <a:t>3/8/20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C7D9BB-D2A6-0D40-A7E4-FB79705C3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21DB46-9F67-BD4C-A1EB-3ABF6F1F2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538E-5884-E346-A000-E3393CA66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39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B3F52-47FF-F94B-BFC9-C9183780D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321D2F-2E01-9440-846B-783B597114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CB9156-1C73-9748-BF31-EF5B0F7F5B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7775E0-016B-8945-ACFE-0FB6D675D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5BF2-C6E7-654A-A55E-B39A447D6107}" type="datetimeFigureOut">
              <a:rPr lang="en-US" smtClean="0"/>
              <a:t>3/8/20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D2ED2D-0AC1-374D-85CE-80616D59A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6BEAB-12C6-3B41-89E2-3744C14F2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538E-5884-E346-A000-E3393CA66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31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4C0FB2-DA5E-4243-B8A7-BE722C741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95261E-0930-3C41-9D45-08EED6F02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B7487-DB56-F64D-8B0E-90E8AB96D1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B5BF2-C6E7-654A-A55E-B39A447D6107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5F0EA-48D0-7A42-9993-85CBAFC9B9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56E6F-6D3E-C547-95B6-650DB578F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A538E-5884-E346-A000-E3393CA66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85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9.png"/><Relationship Id="rId7" Type="http://schemas.openxmlformats.org/officeDocument/2006/relationships/image" Target="../media/image2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0.png"/><Relationship Id="rId4" Type="http://schemas.openxmlformats.org/officeDocument/2006/relationships/image" Target="../media/image230.png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0.png"/><Relationship Id="rId5" Type="http://schemas.openxmlformats.org/officeDocument/2006/relationships/image" Target="../media/image240.png"/><Relationship Id="rId4" Type="http://schemas.openxmlformats.org/officeDocument/2006/relationships/image" Target="../media/image23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5.png"/><Relationship Id="rId7" Type="http://schemas.openxmlformats.org/officeDocument/2006/relationships/image" Target="../media/image26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0.png"/><Relationship Id="rId5" Type="http://schemas.openxmlformats.org/officeDocument/2006/relationships/image" Target="../media/image240.png"/><Relationship Id="rId4" Type="http://schemas.openxmlformats.org/officeDocument/2006/relationships/image" Target="../media/image23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8D313-B000-D948-BF52-1BB0D3E4F0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Learning the Optimal Step Size for Gradient Descent on Convex Quadratics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ADC8FA-38DF-B94A-A871-FF43CFAC7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076" y="4379804"/>
            <a:ext cx="11529848" cy="1655762"/>
          </a:xfrm>
        </p:spPr>
        <p:txBody>
          <a:bodyPr>
            <a:noAutofit/>
          </a:bodyPr>
          <a:lstStyle/>
          <a:p>
            <a:r>
              <a:rPr lang="en-US" sz="3200" dirty="0"/>
              <a:t>Alexandr Andoni, Daniel Hsu, Tim Roughgarden, </a:t>
            </a:r>
            <a:r>
              <a:rPr lang="en-US" sz="3200" b="1" dirty="0"/>
              <a:t>Kiran Vodrahalli</a:t>
            </a:r>
            <a:endParaRPr lang="en-US" sz="3200" dirty="0"/>
          </a:p>
          <a:p>
            <a:r>
              <a:rPr lang="en-US" sz="3200" dirty="0">
                <a:solidFill>
                  <a:schemeClr val="accent1"/>
                </a:solidFill>
              </a:rPr>
              <a:t>Columbia University</a:t>
            </a:r>
          </a:p>
          <a:p>
            <a:r>
              <a:rPr lang="en-US" sz="3200" dirty="0"/>
              <a:t>NYAS ML Symposium, March 2020</a:t>
            </a:r>
          </a:p>
        </p:txBody>
      </p:sp>
    </p:spTree>
    <p:extLst>
      <p:ext uri="{BB962C8B-B14F-4D97-AF65-F5344CB8AC3E}">
        <p14:creationId xmlns:p14="http://schemas.microsoft.com/office/powerpoint/2010/main" val="2521138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FB8E5-87DA-AC4C-98BC-822D52D47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Case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00839C4-F8D2-F74E-B202-5B308E7A20BF}"/>
                  </a:ext>
                </a:extLst>
              </p:cNvPr>
              <p:cNvSpPr txBox="1"/>
              <p:nvPr/>
            </p:nvSpPr>
            <p:spPr>
              <a:xfrm>
                <a:off x="838200" y="2060028"/>
                <a:ext cx="8347841" cy="693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0" dirty="0"/>
                  <a:t>As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rgbClr val="FF12FC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US" sz="3200" dirty="0"/>
                  <a:t>: No benefit over regular GD!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00839C4-F8D2-F74E-B202-5B308E7A20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060028"/>
                <a:ext cx="8347841" cy="693716"/>
              </a:xfrm>
              <a:prstGeom prst="rect">
                <a:avLst/>
              </a:prstGeom>
              <a:blipFill>
                <a:blip r:embed="rId2"/>
                <a:stretch>
                  <a:fillRect l="-1824" b="-23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18A4985-95E2-7948-A897-CDCF03589456}"/>
                  </a:ext>
                </a:extLst>
              </p:cNvPr>
              <p:cNvSpPr txBox="1"/>
              <p:nvPr/>
            </p:nvSpPr>
            <p:spPr>
              <a:xfrm>
                <a:off x="838199" y="3373820"/>
                <a:ext cx="834784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/>
                  <a:t>But: </a:t>
                </a:r>
                <a:r>
                  <a:rPr lang="en-US" sz="3200" dirty="0"/>
                  <a:t>If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12FC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US" sz="3200" dirty="0"/>
                  <a:t>, with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3200" b="0" i="1" smtClean="0">
                        <a:solidFill>
                          <a:srgbClr val="FF12FC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sz="3200" dirty="0"/>
                  <a:t>: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18A4985-95E2-7948-A897-CDCF035894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3373820"/>
                <a:ext cx="8347841" cy="584775"/>
              </a:xfrm>
              <a:prstGeom prst="rect">
                <a:avLst/>
              </a:prstGeom>
              <a:blipFill>
                <a:blip r:embed="rId3"/>
                <a:stretch>
                  <a:fillRect l="-1824" t="-12766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9BADA30-F59F-0443-921F-65F71FC46A79}"/>
                  </a:ext>
                </a:extLst>
              </p:cNvPr>
              <p:cNvSpPr txBox="1"/>
              <p:nvPr/>
            </p:nvSpPr>
            <p:spPr>
              <a:xfrm>
                <a:off x="1540874" y="4436876"/>
                <a:ext cx="9110251" cy="9681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2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  <m:sup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≤</m:t>
                      </m:r>
                      <m:func>
                        <m:func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n-US" sz="2800" b="0" i="1" smtClean="0">
                                          <a:solidFill>
                                            <a:srgbClr val="FF12F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den>
                                  </m:f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800" b="0" i="1" smtClean="0">
                                          <a:solidFill>
                                            <a:srgbClr val="B104ED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𝜅</m:t>
                                      </m:r>
                                    </m:den>
                                  </m:f>
                                </m:e>
                              </m:d>
                            </m:e>
                          </m:d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9BADA30-F59F-0443-921F-65F71FC46A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0874" y="4436876"/>
                <a:ext cx="9110251" cy="968150"/>
              </a:xfrm>
              <a:prstGeom prst="rect">
                <a:avLst/>
              </a:prstGeom>
              <a:blipFill>
                <a:blip r:embed="rId4"/>
                <a:stretch>
                  <a:fillRect l="-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620DBEF-EFB2-054D-8D08-D09197E7E465}"/>
                  </a:ext>
                </a:extLst>
              </p:cNvPr>
              <p:cNvSpPr txBox="1"/>
              <p:nvPr/>
            </p:nvSpPr>
            <p:spPr>
              <a:xfrm>
                <a:off x="7102940" y="144900"/>
                <a:ext cx="5259853" cy="1102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/>
                  <a:t>spectral ratio: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rgbClr val="FF12FC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sz="3000" dirty="0"/>
                  <a:t> </a:t>
                </a:r>
              </a:p>
              <a:p>
                <a:endParaRPr lang="en-US" sz="30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620DBEF-EFB2-054D-8D08-D09197E7E4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2940" y="144900"/>
                <a:ext cx="5259853" cy="1102193"/>
              </a:xfrm>
              <a:prstGeom prst="rect">
                <a:avLst/>
              </a:prstGeom>
              <a:blipFill>
                <a:blip r:embed="rId5"/>
                <a:stretch>
                  <a:fillRect l="-2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39C45BD-AFCA-6944-9008-A49DCAD6A568}"/>
                  </a:ext>
                </a:extLst>
              </p:cNvPr>
              <p:cNvSpPr txBox="1"/>
              <p:nvPr/>
            </p:nvSpPr>
            <p:spPr>
              <a:xfrm>
                <a:off x="7102941" y="1001631"/>
                <a:ext cx="5259853" cy="1113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/>
                  <a:t>condition number: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rgbClr val="B104ED"/>
                        </a:solidFill>
                        <a:latin typeface="Cambria Math" panose="02040503050406030204" pitchFamily="18" charset="0"/>
                      </a:rPr>
                      <m:t>𝜅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  <m:sup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sz="3000" dirty="0"/>
                  <a:t> </a:t>
                </a:r>
              </a:p>
              <a:p>
                <a:endParaRPr lang="en-US" sz="30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39C45BD-AFCA-6944-9008-A49DCAD6A5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2941" y="1001631"/>
                <a:ext cx="5259853" cy="1113846"/>
              </a:xfrm>
              <a:prstGeom prst="rect">
                <a:avLst/>
              </a:prstGeom>
              <a:blipFill>
                <a:blip r:embed="rId6"/>
                <a:stretch>
                  <a:fillRect l="-2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78E5A264-D2E9-0449-BFD4-CD7F472D6069}"/>
              </a:ext>
            </a:extLst>
          </p:cNvPr>
          <p:cNvGrpSpPr/>
          <p:nvPr/>
        </p:nvGrpSpPr>
        <p:grpSpPr>
          <a:xfrm>
            <a:off x="1994452" y="5883307"/>
            <a:ext cx="7738414" cy="584776"/>
            <a:chOff x="838199" y="5883306"/>
            <a:chExt cx="7738414" cy="58477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6C635C9F-0FDA-DE44-8FA2-CFBEF90AC03A}"/>
                    </a:ext>
                  </a:extLst>
                </p:cNvPr>
                <p:cNvSpPr txBox="1"/>
                <p:nvPr/>
              </p:nvSpPr>
              <p:spPr>
                <a:xfrm>
                  <a:off x="838199" y="5883307"/>
                  <a:ext cx="6264741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/>
                    <a:t>Improvement in the limit for large </a:t>
                  </a:r>
                  <a14:m>
                    <m:oMath xmlns:m="http://schemas.openxmlformats.org/officeDocument/2006/math">
                      <m:r>
                        <a:rPr lang="en-US" sz="32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</m:oMath>
                  </a14:m>
                  <a:r>
                    <a:rPr lang="en-US" sz="3200" dirty="0"/>
                    <a:t>!</a:t>
                  </a:r>
                </a:p>
              </p:txBody>
            </p:sp>
          </mc:Choice>
          <mc:Fallback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6C635C9F-0FDA-DE44-8FA2-CFBEF90AC03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199" y="5883307"/>
                  <a:ext cx="6264741" cy="584775"/>
                </a:xfrm>
                <a:prstGeom prst="rect">
                  <a:avLst/>
                </a:prstGeom>
                <a:blipFill>
                  <a:blip r:embed="rId7"/>
                  <a:stretch>
                    <a:fillRect l="-2429" t="-12766" r="-1822" b="-319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" name="Rectangle 2">
                  <a:extLst>
                    <a:ext uri="{FF2B5EF4-FFF2-40B4-BE49-F238E27FC236}">
                      <a16:creationId xmlns:a16="http://schemas.microsoft.com/office/drawing/2014/main" id="{14068E83-AE8E-1C45-A35C-35EFDD0D72FA}"/>
                    </a:ext>
                  </a:extLst>
                </p:cNvPr>
                <p:cNvSpPr/>
                <p:nvPr/>
              </p:nvSpPr>
              <p:spPr>
                <a:xfrm>
                  <a:off x="7102940" y="5883306"/>
                  <a:ext cx="1473673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i="1">
                          <a:solidFill>
                            <a:srgbClr val="FF12FC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a14:m>
                  <a:r>
                    <a:rPr lang="en-US" sz="3200" dirty="0"/>
                    <a:t> </a:t>
                  </a:r>
                  <a14:m>
                    <m:oMath xmlns:m="http://schemas.openxmlformats.org/officeDocument/2006/math">
                      <m:r>
                        <a:rPr lang="en-US" sz="3200" i="1">
                          <a:solidFill>
                            <a:srgbClr val="B104ED"/>
                          </a:solidFill>
                          <a:latin typeface="Cambria Math" panose="02040503050406030204" pitchFamily="18" charset="0"/>
                        </a:rPr>
                        <m:t>𝜅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3" name="Rectangle 2">
                  <a:extLst>
                    <a:ext uri="{FF2B5EF4-FFF2-40B4-BE49-F238E27FC236}">
                      <a16:creationId xmlns:a16="http://schemas.microsoft.com/office/drawing/2014/main" id="{14068E83-AE8E-1C45-A35C-35EFDD0D72F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02940" y="5883306"/>
                  <a:ext cx="1473673" cy="584775"/>
                </a:xfrm>
                <a:prstGeom prst="rect">
                  <a:avLst/>
                </a:prstGeom>
                <a:blipFill>
                  <a:blip r:embed="rId8"/>
                  <a:stretch>
                    <a:fillRect l="-5983" r="-5983" b="-1914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800634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07A64-ED52-0A47-9187-22874502E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Theorem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061EF1B-B410-9740-91E2-69D974D15A55}"/>
              </a:ext>
            </a:extLst>
          </p:cNvPr>
          <p:cNvGrpSpPr/>
          <p:nvPr/>
        </p:nvGrpSpPr>
        <p:grpSpPr>
          <a:xfrm>
            <a:off x="631328" y="1602410"/>
            <a:ext cx="11213391" cy="1658507"/>
            <a:chOff x="838199" y="1777651"/>
            <a:chExt cx="11213391" cy="165850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D2F48152-6A15-2843-A4BF-001F9B030C39}"/>
                    </a:ext>
                  </a:extLst>
                </p:cNvPr>
                <p:cNvSpPr txBox="1"/>
                <p:nvPr/>
              </p:nvSpPr>
              <p:spPr>
                <a:xfrm>
                  <a:off x="838200" y="2468008"/>
                  <a:ext cx="11213390" cy="96815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US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𝜂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b>
                                  <m:sup>
                                    <m: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bSup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e>
                        </m:d>
                        <m:r>
                          <a:rPr lang="en-US" sz="2800" i="1" smtClean="0">
                            <a:latin typeface="Cambria Math" panose="02040503050406030204" pitchFamily="18" charset="0"/>
                          </a:rPr>
                          <m:t>≤</m:t>
                        </m:r>
                        <m:func>
                          <m:func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 panose="02040503050406030204" pitchFamily="18" charset="0"/>
                              </a:rPr>
                              <m:t>exp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func>
                                      <m:func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 b="0" i="0" smtClean="0">
                                            <a:solidFill>
                                              <a:srgbClr val="00A1FF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sz="2800" b="0" i="1" smtClean="0">
                                            <a:solidFill>
                                              <a:srgbClr val="00A1FF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(1+</m:t>
                                        </m:r>
                                        <m:f>
                                          <m:fPr>
                                            <m:type m:val="lin"/>
                                            <m:ctrlPr>
                                              <a:rPr lang="en-US" sz="2800" b="0" i="1" smtClean="0">
                                                <a:solidFill>
                                                  <a:srgbClr val="00A1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800" b="0" i="1" smtClean="0">
                                                <a:solidFill>
                                                  <a:srgbClr val="00A1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800" b="0" i="1" smtClean="0">
                                                <a:solidFill>
                                                  <a:srgbClr val="FF12FC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  <m:r>
                                              <a:rPr lang="en-US" sz="2800" b="0" i="1" smtClean="0">
                                                <a:solidFill>
                                                  <a:srgbClr val="00A1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den>
                                        </m:f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+ </m:t>
                                        </m:r>
                                        <m:f>
                                          <m:fPr>
                                            <m:ctrlP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800" b="0" i="1" smtClean="0">
                                                <a:solidFill>
                                                  <a:srgbClr val="B104ED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𝜅</m:t>
                                            </m:r>
                                          </m:den>
                                        </m:f>
                                      </m:e>
                                    </m:func>
                                  </m:e>
                                </m:d>
                              </m:e>
                            </m:d>
                            <m:d>
                              <m:d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</m:d>
                          </m:e>
                        </m:func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D2F48152-6A15-2843-A4BF-001F9B030C3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200" y="2468008"/>
                  <a:ext cx="11213390" cy="968150"/>
                </a:xfrm>
                <a:prstGeom prst="rect">
                  <a:avLst/>
                </a:prstGeom>
                <a:blipFill>
                  <a:blip r:embed="rId2"/>
                  <a:stretch>
                    <a:fillRect l="-679" t="-46753" b="-818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50D058BE-147A-9948-A858-5DB1330D7218}"/>
                    </a:ext>
                  </a:extLst>
                </p:cNvPr>
                <p:cNvSpPr txBox="1"/>
                <p:nvPr/>
              </p:nvSpPr>
              <p:spPr>
                <a:xfrm>
                  <a:off x="838199" y="1777651"/>
                  <a:ext cx="9679319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b="1" dirty="0"/>
                    <a:t>Theorem (informal): </a:t>
                  </a:r>
                  <a:r>
                    <a:rPr lang="en-US" sz="3200" dirty="0"/>
                    <a:t>For </a:t>
                  </a:r>
                  <a14:m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</m:oMath>
                  </a14:m>
                  <a:r>
                    <a:rPr lang="en-US" sz="3200" dirty="0"/>
                    <a:t> large enough, for fixed </a:t>
                  </a:r>
                  <a14:m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a14:m>
                  <a:r>
                    <a:rPr lang="en-US" sz="3200" b="1" dirty="0"/>
                    <a:t> :</a:t>
                  </a:r>
                </a:p>
              </p:txBody>
            </p:sp>
          </mc:Choice>
          <mc:Fallback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50D058BE-147A-9948-A858-5DB1330D721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199" y="1777651"/>
                  <a:ext cx="9679319" cy="584775"/>
                </a:xfrm>
                <a:prstGeom prst="rect">
                  <a:avLst/>
                </a:prstGeom>
                <a:blipFill>
                  <a:blip r:embed="rId3"/>
                  <a:stretch>
                    <a:fillRect l="-1573" t="-10638" b="-319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979AFC6-BBAC-C94F-A2FE-3F11AAFFE616}"/>
              </a:ext>
            </a:extLst>
          </p:cNvPr>
          <p:cNvGrpSpPr/>
          <p:nvPr/>
        </p:nvGrpSpPr>
        <p:grpSpPr>
          <a:xfrm>
            <a:off x="7218553" y="-106613"/>
            <a:ext cx="5259854" cy="1784549"/>
            <a:chOff x="838198" y="3787234"/>
            <a:chExt cx="5822732" cy="219924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AF216C69-83E7-D147-AB56-5E32155215FE}"/>
                    </a:ext>
                  </a:extLst>
                </p:cNvPr>
                <p:cNvSpPr txBox="1"/>
                <p:nvPr/>
              </p:nvSpPr>
              <p:spPr>
                <a:xfrm>
                  <a:off x="838198" y="3787234"/>
                  <a:ext cx="5822731" cy="13583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000" b="1" dirty="0"/>
                    <a:t>spectral ratio: </a:t>
                  </a:r>
                  <a14:m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rgbClr val="FF12FC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&gt;1</m:t>
                      </m:r>
                    </m:oMath>
                  </a14:m>
                  <a:r>
                    <a:rPr lang="en-US" sz="3000" dirty="0"/>
                    <a:t> </a:t>
                  </a:r>
                </a:p>
                <a:p>
                  <a:endParaRPr lang="en-US" sz="3000" dirty="0"/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AF216C69-83E7-D147-AB56-5E32155215F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198" y="3787234"/>
                  <a:ext cx="5822731" cy="1358321"/>
                </a:xfrm>
                <a:prstGeom prst="rect">
                  <a:avLst/>
                </a:prstGeom>
                <a:blipFill>
                  <a:blip r:embed="rId4"/>
                  <a:stretch>
                    <a:fillRect l="-24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DAE181DD-1516-5149-9EE0-8E23A0229DDA}"/>
                    </a:ext>
                  </a:extLst>
                </p:cNvPr>
                <p:cNvSpPr txBox="1"/>
                <p:nvPr/>
              </p:nvSpPr>
              <p:spPr>
                <a:xfrm>
                  <a:off x="838199" y="4613795"/>
                  <a:ext cx="5822731" cy="137268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000" b="1" dirty="0"/>
                    <a:t>condition number: </a:t>
                  </a:r>
                  <a14:m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rgbClr val="B104ED"/>
                          </a:solidFill>
                          <a:latin typeface="Cambria Math" panose="02040503050406030204" pitchFamily="18" charset="0"/>
                        </a:rPr>
                        <m:t>𝜅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  <m:sup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&gt;1</m:t>
                      </m:r>
                    </m:oMath>
                  </a14:m>
                  <a:r>
                    <a:rPr lang="en-US" sz="3000" dirty="0"/>
                    <a:t> </a:t>
                  </a:r>
                </a:p>
                <a:p>
                  <a:endParaRPr lang="en-US" sz="3000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DAE181DD-1516-5149-9EE0-8E23A0229DD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199" y="4613795"/>
                  <a:ext cx="5822731" cy="1372683"/>
                </a:xfrm>
                <a:prstGeom prst="rect">
                  <a:avLst/>
                </a:prstGeom>
                <a:blipFill>
                  <a:blip r:embed="rId5"/>
                  <a:stretch>
                    <a:fillRect l="-24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157110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07A64-ED52-0A47-9187-22874502E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Theorem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2F48152-6A15-2843-A4BF-001F9B030C39}"/>
                  </a:ext>
                </a:extLst>
              </p:cNvPr>
              <p:cNvSpPr txBox="1"/>
              <p:nvPr/>
            </p:nvSpPr>
            <p:spPr>
              <a:xfrm>
                <a:off x="631329" y="2292767"/>
                <a:ext cx="11213390" cy="9681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2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  <m:sup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≤</m:t>
                      </m:r>
                      <m:func>
                        <m:func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solidFill>
                                            <a:srgbClr val="00A1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a:rPr lang="en-US" sz="2800" b="0" i="1" smtClean="0">
                                          <a:solidFill>
                                            <a:srgbClr val="00A1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(1+</m:t>
                                      </m:r>
                                      <m:f>
                                        <m:fPr>
                                          <m:type m:val="lin"/>
                                          <m:ctrlPr>
                                            <a:rPr lang="en-US" sz="2800" b="0" i="1" smtClean="0">
                                              <a:solidFill>
                                                <a:srgbClr val="00A1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800" b="0" i="1" smtClean="0">
                                              <a:solidFill>
                                                <a:srgbClr val="00A1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sz="2800" b="0" i="1" smtClean="0">
                                              <a:solidFill>
                                                <a:srgbClr val="FF12FC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  <m:r>
                                            <a:rPr lang="en-US" sz="2800" b="0" i="1" smtClean="0">
                                              <a:solidFill>
                                                <a:srgbClr val="00A1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den>
                                      </m:f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+ </m:t>
                                      </m:r>
                                      <m:f>
                                        <m:f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sz="2800" b="0" i="1" smtClean="0">
                                              <a:solidFill>
                                                <a:srgbClr val="B104ED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𝜅</m:t>
                                          </m:r>
                                        </m:den>
                                      </m:f>
                                    </m:e>
                                  </m:func>
                                </m:e>
                              </m:d>
                            </m:e>
                          </m:d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2F48152-6A15-2843-A4BF-001F9B030C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29" y="2292767"/>
                <a:ext cx="11213390" cy="968150"/>
              </a:xfrm>
              <a:prstGeom prst="rect">
                <a:avLst/>
              </a:prstGeom>
              <a:blipFill>
                <a:blip r:embed="rId2"/>
                <a:stretch>
                  <a:fillRect l="-679" t="-46753" b="-8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A979AFC6-BBAC-C94F-A2FE-3F11AAFFE616}"/>
              </a:ext>
            </a:extLst>
          </p:cNvPr>
          <p:cNvGrpSpPr/>
          <p:nvPr/>
        </p:nvGrpSpPr>
        <p:grpSpPr>
          <a:xfrm>
            <a:off x="7218553" y="-106613"/>
            <a:ext cx="5259854" cy="1784549"/>
            <a:chOff x="838198" y="3787234"/>
            <a:chExt cx="5822732" cy="219924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AF216C69-83E7-D147-AB56-5E32155215FE}"/>
                    </a:ext>
                  </a:extLst>
                </p:cNvPr>
                <p:cNvSpPr txBox="1"/>
                <p:nvPr/>
              </p:nvSpPr>
              <p:spPr>
                <a:xfrm>
                  <a:off x="838198" y="3787234"/>
                  <a:ext cx="5822731" cy="13583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000" b="1" dirty="0"/>
                    <a:t>spectral ratio: </a:t>
                  </a:r>
                  <a14:m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rgbClr val="FF12FC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&gt;1</m:t>
                      </m:r>
                    </m:oMath>
                  </a14:m>
                  <a:r>
                    <a:rPr lang="en-US" sz="3000" dirty="0"/>
                    <a:t> </a:t>
                  </a:r>
                </a:p>
                <a:p>
                  <a:endParaRPr lang="en-US" sz="3000" dirty="0"/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AF216C69-83E7-D147-AB56-5E32155215F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198" y="3787234"/>
                  <a:ext cx="5822731" cy="1358321"/>
                </a:xfrm>
                <a:prstGeom prst="rect">
                  <a:avLst/>
                </a:prstGeom>
                <a:blipFill>
                  <a:blip r:embed="rId4"/>
                  <a:stretch>
                    <a:fillRect l="-24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DAE181DD-1516-5149-9EE0-8E23A0229DDA}"/>
                    </a:ext>
                  </a:extLst>
                </p:cNvPr>
                <p:cNvSpPr txBox="1"/>
                <p:nvPr/>
              </p:nvSpPr>
              <p:spPr>
                <a:xfrm>
                  <a:off x="838199" y="4613795"/>
                  <a:ext cx="5822731" cy="137268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000" b="1" dirty="0"/>
                    <a:t>condition number: </a:t>
                  </a:r>
                  <a14:m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rgbClr val="B104ED"/>
                          </a:solidFill>
                          <a:latin typeface="Cambria Math" panose="02040503050406030204" pitchFamily="18" charset="0"/>
                        </a:rPr>
                        <m:t>𝜅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  <m:sup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&gt;1</m:t>
                      </m:r>
                    </m:oMath>
                  </a14:m>
                  <a:r>
                    <a:rPr lang="en-US" sz="3000" dirty="0"/>
                    <a:t> </a:t>
                  </a:r>
                </a:p>
                <a:p>
                  <a:endParaRPr lang="en-US" sz="3000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DAE181DD-1516-5149-9EE0-8E23A0229DD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199" y="4613795"/>
                  <a:ext cx="5822731" cy="1372683"/>
                </a:xfrm>
                <a:prstGeom prst="rect">
                  <a:avLst/>
                </a:prstGeom>
                <a:blipFill>
                  <a:blip r:embed="rId5"/>
                  <a:stretch>
                    <a:fillRect l="-24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4442395-0D9F-754E-AF01-76ABA5CE3666}"/>
                  </a:ext>
                </a:extLst>
              </p:cNvPr>
              <p:cNvSpPr txBox="1"/>
              <p:nvPr/>
            </p:nvSpPr>
            <p:spPr>
              <a:xfrm>
                <a:off x="2237524" y="3747057"/>
                <a:ext cx="872476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Generalizes to </a:t>
                </a:r>
                <a:r>
                  <a:rPr lang="en-US" sz="3200" b="1" dirty="0">
                    <a:solidFill>
                      <a:srgbClr val="2082F0"/>
                    </a:solidFill>
                  </a:rPr>
                  <a:t>expectations</a:t>
                </a:r>
                <a:r>
                  <a:rPr lang="en-US" sz="3200" dirty="0"/>
                  <a:t> over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4442395-0D9F-754E-AF01-76ABA5CE36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524" y="3747057"/>
                <a:ext cx="8724766" cy="584775"/>
              </a:xfrm>
              <a:prstGeom prst="rect">
                <a:avLst/>
              </a:prstGeom>
              <a:blipFill>
                <a:blip r:embed="rId6"/>
                <a:stretch>
                  <a:fillRect l="-1599" t="-12766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AFFEB3E-09F1-054E-93B8-D43B7390D34B}"/>
                  </a:ext>
                </a:extLst>
              </p:cNvPr>
              <p:cNvSpPr txBox="1"/>
              <p:nvPr/>
            </p:nvSpPr>
            <p:spPr>
              <a:xfrm>
                <a:off x="631328" y="1602410"/>
                <a:ext cx="967931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/>
                  <a:t>Theorem (informal): </a:t>
                </a:r>
                <a:r>
                  <a:rPr lang="en-US" sz="3200" dirty="0"/>
                  <a:t>For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3200" dirty="0"/>
                  <a:t> large enough, for fixed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3200" b="1" dirty="0"/>
                  <a:t> :</a:t>
                </a: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AFFEB3E-09F1-054E-93B8-D43B7390D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28" y="1602410"/>
                <a:ext cx="9679319" cy="584775"/>
              </a:xfrm>
              <a:prstGeom prst="rect">
                <a:avLst/>
              </a:prstGeom>
              <a:blipFill>
                <a:blip r:embed="rId7"/>
                <a:stretch>
                  <a:fillRect l="-1573" t="-10638" b="-319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5092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07A64-ED52-0A47-9187-22874502E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Theorem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2F48152-6A15-2843-A4BF-001F9B030C39}"/>
                  </a:ext>
                </a:extLst>
              </p:cNvPr>
              <p:cNvSpPr txBox="1"/>
              <p:nvPr/>
            </p:nvSpPr>
            <p:spPr>
              <a:xfrm>
                <a:off x="631329" y="2292767"/>
                <a:ext cx="11213390" cy="9681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2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  <m:sup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≤</m:t>
                      </m:r>
                      <m:func>
                        <m:func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solidFill>
                                            <a:srgbClr val="00A1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a:rPr lang="en-US" sz="2800" b="0" i="1" smtClean="0">
                                          <a:solidFill>
                                            <a:srgbClr val="00A1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(1+</m:t>
                                      </m:r>
                                      <m:f>
                                        <m:fPr>
                                          <m:type m:val="lin"/>
                                          <m:ctrlPr>
                                            <a:rPr lang="en-US" sz="2800" b="0" i="1" smtClean="0">
                                              <a:solidFill>
                                                <a:srgbClr val="00A1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800" b="0" i="1" smtClean="0">
                                              <a:solidFill>
                                                <a:srgbClr val="00A1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sz="2800" b="0" i="1" smtClean="0">
                                              <a:solidFill>
                                                <a:srgbClr val="FF12FC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  <m:r>
                                            <a:rPr lang="en-US" sz="2800" b="0" i="1" smtClean="0">
                                              <a:solidFill>
                                                <a:srgbClr val="00A1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den>
                                      </m:f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+ </m:t>
                                      </m:r>
                                      <m:f>
                                        <m:f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sz="2800" b="0" i="1" smtClean="0">
                                              <a:solidFill>
                                                <a:srgbClr val="B104ED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𝜅</m:t>
                                          </m:r>
                                        </m:den>
                                      </m:f>
                                    </m:e>
                                  </m:func>
                                </m:e>
                              </m:d>
                            </m:e>
                          </m:d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2F48152-6A15-2843-A4BF-001F9B030C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29" y="2292767"/>
                <a:ext cx="11213390" cy="968150"/>
              </a:xfrm>
              <a:prstGeom prst="rect">
                <a:avLst/>
              </a:prstGeom>
              <a:blipFill>
                <a:blip r:embed="rId3"/>
                <a:stretch>
                  <a:fillRect l="-679" t="-46753" b="-8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A979AFC6-BBAC-C94F-A2FE-3F11AAFFE616}"/>
              </a:ext>
            </a:extLst>
          </p:cNvPr>
          <p:cNvGrpSpPr/>
          <p:nvPr/>
        </p:nvGrpSpPr>
        <p:grpSpPr>
          <a:xfrm>
            <a:off x="7218553" y="-106613"/>
            <a:ext cx="5259854" cy="1784549"/>
            <a:chOff x="838198" y="3787234"/>
            <a:chExt cx="5822732" cy="219924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AF216C69-83E7-D147-AB56-5E32155215FE}"/>
                    </a:ext>
                  </a:extLst>
                </p:cNvPr>
                <p:cNvSpPr txBox="1"/>
                <p:nvPr/>
              </p:nvSpPr>
              <p:spPr>
                <a:xfrm>
                  <a:off x="838198" y="3787234"/>
                  <a:ext cx="5822731" cy="13583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000" b="1" dirty="0"/>
                    <a:t>spectral ratio: </a:t>
                  </a:r>
                  <a14:m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rgbClr val="FF12FC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&gt;1</m:t>
                      </m:r>
                    </m:oMath>
                  </a14:m>
                  <a:r>
                    <a:rPr lang="en-US" sz="3000" dirty="0"/>
                    <a:t> </a:t>
                  </a:r>
                </a:p>
                <a:p>
                  <a:endParaRPr lang="en-US" sz="3000" dirty="0"/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AF216C69-83E7-D147-AB56-5E32155215F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198" y="3787234"/>
                  <a:ext cx="5822731" cy="1358321"/>
                </a:xfrm>
                <a:prstGeom prst="rect">
                  <a:avLst/>
                </a:prstGeom>
                <a:blipFill>
                  <a:blip r:embed="rId4"/>
                  <a:stretch>
                    <a:fillRect l="-24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DAE181DD-1516-5149-9EE0-8E23A0229DDA}"/>
                    </a:ext>
                  </a:extLst>
                </p:cNvPr>
                <p:cNvSpPr txBox="1"/>
                <p:nvPr/>
              </p:nvSpPr>
              <p:spPr>
                <a:xfrm>
                  <a:off x="838199" y="4613795"/>
                  <a:ext cx="5822731" cy="137268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000" b="1" dirty="0"/>
                    <a:t>condition number: </a:t>
                  </a:r>
                  <a14:m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rgbClr val="B104ED"/>
                          </a:solidFill>
                          <a:latin typeface="Cambria Math" panose="02040503050406030204" pitchFamily="18" charset="0"/>
                        </a:rPr>
                        <m:t>𝜅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  <m:sup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&gt;1</m:t>
                      </m:r>
                    </m:oMath>
                  </a14:m>
                  <a:r>
                    <a:rPr lang="en-US" sz="3000" dirty="0"/>
                    <a:t> </a:t>
                  </a:r>
                </a:p>
                <a:p>
                  <a:endParaRPr lang="en-US" sz="3000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DAE181DD-1516-5149-9EE0-8E23A0229DD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199" y="4613795"/>
                  <a:ext cx="5822731" cy="1372683"/>
                </a:xfrm>
                <a:prstGeom prst="rect">
                  <a:avLst/>
                </a:prstGeom>
                <a:blipFill>
                  <a:blip r:embed="rId5"/>
                  <a:stretch>
                    <a:fillRect l="-24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4442395-0D9F-754E-AF01-76ABA5CE3666}"/>
                  </a:ext>
                </a:extLst>
              </p:cNvPr>
              <p:cNvSpPr txBox="1"/>
              <p:nvPr/>
            </p:nvSpPr>
            <p:spPr>
              <a:xfrm>
                <a:off x="2237524" y="3747057"/>
                <a:ext cx="872476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Generalizes to </a:t>
                </a:r>
                <a:r>
                  <a:rPr lang="en-US" sz="3200" b="1" dirty="0">
                    <a:solidFill>
                      <a:srgbClr val="2082F0"/>
                    </a:solidFill>
                  </a:rPr>
                  <a:t>expectations</a:t>
                </a:r>
                <a:r>
                  <a:rPr lang="en-US" sz="3200" dirty="0"/>
                  <a:t> over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4442395-0D9F-754E-AF01-76ABA5CE36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524" y="3747057"/>
                <a:ext cx="8724766" cy="584775"/>
              </a:xfrm>
              <a:prstGeom prst="rect">
                <a:avLst/>
              </a:prstGeom>
              <a:blipFill>
                <a:blip r:embed="rId6"/>
                <a:stretch>
                  <a:fillRect l="-1599" t="-12766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>
            <a:extLst>
              <a:ext uri="{FF2B5EF4-FFF2-40B4-BE49-F238E27FC236}">
                <a16:creationId xmlns:a16="http://schemas.microsoft.com/office/drawing/2014/main" id="{143141DC-B6B6-9044-B880-99689E21F079}"/>
              </a:ext>
            </a:extLst>
          </p:cNvPr>
          <p:cNvGrpSpPr/>
          <p:nvPr/>
        </p:nvGrpSpPr>
        <p:grpSpPr>
          <a:xfrm>
            <a:off x="5073777" y="4601725"/>
            <a:ext cx="5586703" cy="1862423"/>
            <a:chOff x="433173" y="3751442"/>
            <a:chExt cx="6227756" cy="207753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6583CF5-E610-AD4A-A1C6-97F67902352B}"/>
                </a:ext>
              </a:extLst>
            </p:cNvPr>
            <p:cNvSpPr txBox="1"/>
            <p:nvPr/>
          </p:nvSpPr>
          <p:spPr>
            <a:xfrm>
              <a:off x="838198" y="3995808"/>
              <a:ext cx="5822731" cy="6523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constant pseudo-dim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23782EC9-147D-754D-B851-CDAE461FEDA4}"/>
                    </a:ext>
                  </a:extLst>
                </p:cNvPr>
                <p:cNvSpPr txBox="1"/>
                <p:nvPr/>
              </p:nvSpPr>
              <p:spPr>
                <a:xfrm>
                  <a:off x="838198" y="4790212"/>
                  <a:ext cx="5822731" cy="6523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b="1" dirty="0"/>
                    <a:t>binary search ERM </a:t>
                  </a:r>
                  <a:r>
                    <a:rPr lang="en-US" sz="3200" dirty="0"/>
                    <a:t>to find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23782EC9-147D-754D-B851-CDAE461FEDA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198" y="4790212"/>
                  <a:ext cx="5822731" cy="652318"/>
                </a:xfrm>
                <a:prstGeom prst="rect">
                  <a:avLst/>
                </a:prstGeom>
                <a:blipFill>
                  <a:blip r:embed="rId7"/>
                  <a:stretch>
                    <a:fillRect l="-2670" t="-12766" b="-2978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5F6E2EF-6148-8040-99AB-97516F7610F0}"/>
                </a:ext>
              </a:extLst>
            </p:cNvPr>
            <p:cNvSpPr/>
            <p:nvPr/>
          </p:nvSpPr>
          <p:spPr>
            <a:xfrm>
              <a:off x="433173" y="3751442"/>
              <a:ext cx="5961419" cy="207753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CF873CD-C04B-5F43-B10A-189467924D78}"/>
                  </a:ext>
                </a:extLst>
              </p:cNvPr>
              <p:cNvSpPr txBox="1"/>
              <p:nvPr/>
            </p:nvSpPr>
            <p:spPr>
              <a:xfrm>
                <a:off x="1395155" y="5240550"/>
                <a:ext cx="412005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Efficient to learn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p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3200" dirty="0"/>
                  <a:t>: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CF873CD-C04B-5F43-B10A-189467924D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5155" y="5240550"/>
                <a:ext cx="4120055" cy="584775"/>
              </a:xfrm>
              <a:prstGeom prst="rect">
                <a:avLst/>
              </a:prstGeom>
              <a:blipFill>
                <a:blip r:embed="rId8"/>
                <a:stretch>
                  <a:fillRect l="-3692" t="-12766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94567D7-DCE9-914B-8E66-C425CBAF3AA3}"/>
                  </a:ext>
                </a:extLst>
              </p:cNvPr>
              <p:cNvSpPr txBox="1"/>
              <p:nvPr/>
            </p:nvSpPr>
            <p:spPr>
              <a:xfrm>
                <a:off x="631328" y="1602410"/>
                <a:ext cx="967931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/>
                  <a:t>Theorem (informal): </a:t>
                </a:r>
                <a:r>
                  <a:rPr lang="en-US" sz="3200" dirty="0"/>
                  <a:t>For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3200" dirty="0"/>
                  <a:t> large enough, for fixed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3200" b="1" dirty="0"/>
                  <a:t> :</a:t>
                </a: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94567D7-DCE9-914B-8E66-C425CBAF3A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28" y="1602410"/>
                <a:ext cx="9679319" cy="584775"/>
              </a:xfrm>
              <a:prstGeom prst="rect">
                <a:avLst/>
              </a:prstGeom>
              <a:blipFill>
                <a:blip r:embed="rId7"/>
                <a:stretch>
                  <a:fillRect l="-1573" t="-10638" b="-319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4834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07A64-ED52-0A47-9187-22874502E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Bound – Single Problem Instance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2F48152-6A15-2843-A4BF-001F9B030C39}"/>
                  </a:ext>
                </a:extLst>
              </p:cNvPr>
              <p:cNvSpPr txBox="1"/>
              <p:nvPr/>
            </p:nvSpPr>
            <p:spPr>
              <a:xfrm>
                <a:off x="413519" y="2044921"/>
                <a:ext cx="11778481" cy="19308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3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3000" b="0" i="1" smtClean="0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n-US" sz="3000" b="0" i="1" smtClean="0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sub>
                                    <m:sup>
                                      <m:f>
                                        <m:fPr>
                                          <m:ctrlP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3000" b="0" i="1" smtClean="0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  <m: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 −1</m:t>
                                          </m:r>
                                        </m:den>
                                      </m:f>
                                    </m:sup>
                                  </m:sSubSup>
                                  <m:sSup>
                                    <m:sSupPr>
                                      <m:ctrlPr>
                                        <a:rPr lang="en-US" sz="3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000" b="0" i="1" smtClean="0">
                                          <a:solidFill>
                                            <a:srgbClr val="FF12F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3000" b="0" i="1" smtClean="0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  <m: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num>
                                        <m:den>
                                          <m: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3000" b="0" i="1" smtClean="0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  <m: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 −1</m:t>
                                          </m:r>
                                        </m:den>
                                      </m:f>
                                    </m:sup>
                                  </m:sSup>
                                </m:num>
                                <m:den>
                                  <m:r>
                                    <a:rPr lang="en-US" sz="3000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bSup>
                                    <m:sSubSupPr>
                                      <m:ctrlPr>
                                        <a:rPr lang="en-US" sz="3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3000" b="0" i="1" smtClean="0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n-US" sz="3000" b="0" i="1" smtClean="0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sub>
                                    <m:sup>
                                      <m:f>
                                        <m:fPr>
                                          <m:ctrlP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3000" b="0" i="1" smtClean="0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  <m: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 −1</m:t>
                                          </m:r>
                                        </m:den>
                                      </m:f>
                                    </m:sup>
                                  </m:sSubSup>
                                  <m:sSup>
                                    <m:sSupPr>
                                      <m:ctrlPr>
                                        <a:rPr lang="en-US" sz="3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000" b="0" i="1" smtClean="0">
                                          <a:solidFill>
                                            <a:srgbClr val="FF12F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3000" b="0" i="1" smtClean="0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  <m: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num>
                                        <m:den>
                                          <m: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3000" b="0" i="1" smtClean="0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  <m: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 −1</m:t>
                                          </m:r>
                                        </m:den>
                                      </m:f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3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 −1</m:t>
                          </m:r>
                        </m:sup>
                      </m:sSup>
                      <m:r>
                        <a:rPr lang="en-US" sz="3000" i="1" smtClean="0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0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3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3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𝜂</m:t>
                                      </m:r>
                                    </m:e>
                                    <m:sup>
                                      <m:r>
                                        <a:rPr lang="en-US" sz="3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  <m:r>
                                    <a:rPr lang="en-US" sz="3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sSub>
                                    <m:sSubPr>
                                      <m:ctrlPr>
                                        <a:rPr lang="en-US" sz="3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3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num>
                        <m:den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0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3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sz="3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30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bSup>
                                        <m:sSubSupPr>
                                          <m:ctrlP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  <m:sup>
                                          <m: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den>
                                  </m:f>
                                  <m:r>
                                    <a:rPr lang="en-US" sz="3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sSub>
                                    <m:sSubPr>
                                      <m:ctrlPr>
                                        <a:rPr lang="en-US" sz="3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3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den>
                      </m:f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3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3000" b="0" i="1" smtClean="0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n-US" sz="3000" b="0" i="1" smtClean="0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sub>
                                    <m:sup>
                                      <m:f>
                                        <m:fPr>
                                          <m:ctrlP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3000" b="0" i="1" smtClean="0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  <m: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 −1</m:t>
                                          </m:r>
                                        </m:den>
                                      </m:f>
                                    </m:sup>
                                  </m:sSubSup>
                                  <m:sSup>
                                    <m:sSupPr>
                                      <m:ctrlPr>
                                        <a:rPr lang="en-US" sz="3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000" b="0" i="1" smtClean="0">
                                          <a:solidFill>
                                            <a:srgbClr val="FF12F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3000" b="0" i="1" smtClean="0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  <m: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num>
                                        <m:den>
                                          <m: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3000" b="0" i="1" smtClean="0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  <m: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 −1</m:t>
                                          </m:r>
                                        </m:den>
                                      </m:f>
                                    </m:sup>
                                  </m:sSup>
                                </m:num>
                                <m:den>
                                  <m:r>
                                    <a:rPr lang="en-US" sz="3000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bSup>
                                    <m:sSubSupPr>
                                      <m:ctrlPr>
                                        <a:rPr lang="en-US" sz="3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3000" b="0" i="1" smtClean="0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n-US" sz="3000" b="0" i="1" smtClean="0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sub>
                                    <m:sup>
                                      <m:f>
                                        <m:fPr>
                                          <m:ctrlP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3000" b="0" i="1" smtClean="0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  <m: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 −1</m:t>
                                          </m:r>
                                        </m:den>
                                      </m:f>
                                    </m:sup>
                                  </m:sSubSup>
                                  <m:sSup>
                                    <m:sSupPr>
                                      <m:ctrlPr>
                                        <a:rPr lang="en-US" sz="3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000" b="0" i="1" smtClean="0">
                                          <a:solidFill>
                                            <a:srgbClr val="FF12F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3000" b="0" i="1" smtClean="0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  <m: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num>
                                        <m:den>
                                          <m: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3000" b="0" i="1" smtClean="0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  <m:r>
                                            <a:rPr lang="en-US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 −1</m:t>
                                          </m:r>
                                        </m:den>
                                      </m:f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3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 −1</m:t>
                          </m:r>
                        </m:sup>
                      </m:sSup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2F48152-6A15-2843-A4BF-001F9B030C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519" y="2044921"/>
                <a:ext cx="11778481" cy="1930850"/>
              </a:xfrm>
              <a:prstGeom prst="rect">
                <a:avLst/>
              </a:prstGeom>
              <a:blipFill>
                <a:blip r:embed="rId2"/>
                <a:stretch>
                  <a:fillRect t="-2614" b="-43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F216C69-83E7-D147-AB56-5E32155215FE}"/>
                  </a:ext>
                </a:extLst>
              </p:cNvPr>
              <p:cNvSpPr txBox="1"/>
              <p:nvPr/>
            </p:nvSpPr>
            <p:spPr>
              <a:xfrm>
                <a:off x="6302759" y="4454519"/>
                <a:ext cx="5822731" cy="14416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Spectral ratio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rgbClr val="FF12FC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sz="4000" dirty="0"/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F216C69-83E7-D147-AB56-5E32155215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2759" y="4454519"/>
                <a:ext cx="5822731" cy="1441677"/>
              </a:xfrm>
              <a:prstGeom prst="rect">
                <a:avLst/>
              </a:prstGeom>
              <a:blipFill>
                <a:blip r:embed="rId3"/>
                <a:stretch>
                  <a:fillRect l="-2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C85CE4F-1645-4945-9366-C48FD5F8A8C6}"/>
                  </a:ext>
                </a:extLst>
              </p:cNvPr>
              <p:cNvSpPr txBox="1"/>
              <p:nvPr/>
            </p:nvSpPr>
            <p:spPr>
              <a:xfrm>
                <a:off x="838200" y="4528091"/>
                <a:ext cx="4728539" cy="11027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en-US" sz="40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sz="4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&gt;1</m:t>
                            </m:r>
                          </m:sub>
                          <m:sup/>
                          <m:e>
                            <m:sSubSup>
                              <m:sSubSupPr>
                                <m:ctrlPr>
                                  <a:rPr lang="en-US" sz="40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nary>
                      </m:den>
                    </m:f>
                  </m:oMath>
                </a14:m>
                <a:r>
                  <a:rPr lang="en-US" sz="4000" dirty="0"/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sub>
                    </m:sSub>
                    <m:r>
                      <a:rPr lang="en-US" sz="40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C85CE4F-1645-4945-9366-C48FD5F8A8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528091"/>
                <a:ext cx="4728539" cy="1102738"/>
              </a:xfrm>
              <a:prstGeom prst="rect">
                <a:avLst/>
              </a:prstGeom>
              <a:blipFill>
                <a:blip r:embed="rId4"/>
                <a:stretch>
                  <a:fillRect l="-3485" t="-11494" r="-804" b="-977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972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14251-587F-A04E-BF61-8F0363C73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Distribution on Optimization Problems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61BE7B6-2473-6A44-9CED-8838D9ED7E17}"/>
                  </a:ext>
                </a:extLst>
              </p:cNvPr>
              <p:cNvSpPr txBox="1"/>
              <p:nvPr/>
            </p:nvSpPr>
            <p:spPr>
              <a:xfrm>
                <a:off x="838200" y="1724137"/>
                <a:ext cx="1002736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/>
                  <a:t>Given:</a:t>
                </a:r>
                <a:r>
                  <a:rPr lang="en-US" sz="3200" dirty="0"/>
                  <a:t> Distribution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3200" dirty="0"/>
                  <a:t> over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3200" dirty="0"/>
                  <a:t>:</a:t>
                </a: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61BE7B6-2473-6A44-9CED-8838D9ED7E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724137"/>
                <a:ext cx="10027360" cy="584775"/>
              </a:xfrm>
              <a:prstGeom prst="rect">
                <a:avLst/>
              </a:prstGeom>
              <a:blipFill>
                <a:blip r:embed="rId2"/>
                <a:stretch>
                  <a:fillRect l="-1517" t="-12766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>
            <a:extLst>
              <a:ext uri="{FF2B5EF4-FFF2-40B4-BE49-F238E27FC236}">
                <a16:creationId xmlns:a16="http://schemas.microsoft.com/office/drawing/2014/main" id="{D9DA3A2F-20E0-EE4C-9436-9658FE645B4D}"/>
              </a:ext>
            </a:extLst>
          </p:cNvPr>
          <p:cNvGrpSpPr/>
          <p:nvPr/>
        </p:nvGrpSpPr>
        <p:grpSpPr>
          <a:xfrm>
            <a:off x="838200" y="2753804"/>
            <a:ext cx="10132463" cy="2562113"/>
            <a:chOff x="630131" y="3796654"/>
            <a:chExt cx="10132463" cy="2562113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DC457DBB-DADF-A54A-B1AA-2C2080F756F1}"/>
                </a:ext>
              </a:extLst>
            </p:cNvPr>
            <p:cNvGrpSpPr/>
            <p:nvPr/>
          </p:nvGrpSpPr>
          <p:grpSpPr>
            <a:xfrm>
              <a:off x="630131" y="3796654"/>
              <a:ext cx="10132463" cy="2562113"/>
              <a:chOff x="461965" y="1714591"/>
              <a:chExt cx="7977842" cy="1716128"/>
            </a:xfrm>
          </p:grpSpPr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D72D5FA0-E4DA-E148-BA09-7FA7DE0B5F1A}"/>
                  </a:ext>
                </a:extLst>
              </p:cNvPr>
              <p:cNvCxnSpPr/>
              <p:nvPr/>
            </p:nvCxnSpPr>
            <p:spPr>
              <a:xfrm>
                <a:off x="1366345" y="1797269"/>
                <a:ext cx="0" cy="1387365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61351D44-8F67-E444-8D5B-A90EFE593D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66345" y="3184634"/>
                <a:ext cx="6253655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9326857B-BA02-5C40-A507-5D432FA35681}"/>
                  </a:ext>
                </a:extLst>
              </p:cNvPr>
              <p:cNvSpPr/>
              <p:nvPr/>
            </p:nvSpPr>
            <p:spPr>
              <a:xfrm>
                <a:off x="1860331" y="1828800"/>
                <a:ext cx="2448910" cy="1219234"/>
              </a:xfrm>
              <a:custGeom>
                <a:avLst/>
                <a:gdLst>
                  <a:gd name="connsiteX0" fmla="*/ 0 w 2448910"/>
                  <a:gd name="connsiteY0" fmla="*/ 31531 h 1219234"/>
                  <a:gd name="connsiteX1" fmla="*/ 1261241 w 2448910"/>
                  <a:gd name="connsiteY1" fmla="*/ 1219200 h 1219234"/>
                  <a:gd name="connsiteX2" fmla="*/ 2448910 w 2448910"/>
                  <a:gd name="connsiteY2" fmla="*/ 0 h 1219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8910" h="1219234">
                    <a:moveTo>
                      <a:pt x="0" y="31531"/>
                    </a:moveTo>
                    <a:cubicBezTo>
                      <a:pt x="426544" y="627993"/>
                      <a:pt x="853089" y="1224455"/>
                      <a:pt x="1261241" y="1219200"/>
                    </a:cubicBezTo>
                    <a:cubicBezTo>
                      <a:pt x="1669393" y="1213945"/>
                      <a:pt x="2059151" y="606972"/>
                      <a:pt x="2448910" y="0"/>
                    </a:cubicBezTo>
                  </a:path>
                </a:pathLst>
              </a:custGeom>
              <a:ln w="28575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>
                <a:extLst>
                  <a:ext uri="{FF2B5EF4-FFF2-40B4-BE49-F238E27FC236}">
                    <a16:creationId xmlns:a16="http://schemas.microsoft.com/office/drawing/2014/main" id="{11653593-EA95-0642-B31D-AE194D437CCE}"/>
                  </a:ext>
                </a:extLst>
              </p:cNvPr>
              <p:cNvSpPr/>
              <p:nvPr/>
            </p:nvSpPr>
            <p:spPr>
              <a:xfrm>
                <a:off x="2572407" y="1999626"/>
                <a:ext cx="3841531" cy="979696"/>
              </a:xfrm>
              <a:custGeom>
                <a:avLst/>
                <a:gdLst>
                  <a:gd name="connsiteX0" fmla="*/ 0 w 2448910"/>
                  <a:gd name="connsiteY0" fmla="*/ 31531 h 1219234"/>
                  <a:gd name="connsiteX1" fmla="*/ 1261241 w 2448910"/>
                  <a:gd name="connsiteY1" fmla="*/ 1219200 h 1219234"/>
                  <a:gd name="connsiteX2" fmla="*/ 2448910 w 2448910"/>
                  <a:gd name="connsiteY2" fmla="*/ 0 h 1219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8910" h="1219234">
                    <a:moveTo>
                      <a:pt x="0" y="31531"/>
                    </a:moveTo>
                    <a:cubicBezTo>
                      <a:pt x="426544" y="627993"/>
                      <a:pt x="853089" y="1224455"/>
                      <a:pt x="1261241" y="1219200"/>
                    </a:cubicBezTo>
                    <a:cubicBezTo>
                      <a:pt x="1669393" y="1213945"/>
                      <a:pt x="2059151" y="606972"/>
                      <a:pt x="2448910" y="0"/>
                    </a:cubicBezTo>
                  </a:path>
                </a:pathLst>
              </a:cu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0FDEEB73-C841-E64F-A4EE-74EA0BEF4F06}"/>
                  </a:ext>
                </a:extLst>
              </p:cNvPr>
              <p:cNvSpPr/>
              <p:nvPr/>
            </p:nvSpPr>
            <p:spPr>
              <a:xfrm>
                <a:off x="2343808" y="1913243"/>
                <a:ext cx="3174124" cy="1203091"/>
              </a:xfrm>
              <a:custGeom>
                <a:avLst/>
                <a:gdLst>
                  <a:gd name="connsiteX0" fmla="*/ 0 w 2448910"/>
                  <a:gd name="connsiteY0" fmla="*/ 31531 h 1219234"/>
                  <a:gd name="connsiteX1" fmla="*/ 1261241 w 2448910"/>
                  <a:gd name="connsiteY1" fmla="*/ 1219200 h 1219234"/>
                  <a:gd name="connsiteX2" fmla="*/ 2448910 w 2448910"/>
                  <a:gd name="connsiteY2" fmla="*/ 0 h 1219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8910" h="1219234">
                    <a:moveTo>
                      <a:pt x="0" y="31531"/>
                    </a:moveTo>
                    <a:cubicBezTo>
                      <a:pt x="426544" y="627993"/>
                      <a:pt x="853089" y="1224455"/>
                      <a:pt x="1261241" y="1219200"/>
                    </a:cubicBezTo>
                    <a:cubicBezTo>
                      <a:pt x="1669393" y="1213945"/>
                      <a:pt x="2059151" y="606972"/>
                      <a:pt x="2448910" y="0"/>
                    </a:cubicBezTo>
                  </a:path>
                </a:pathLst>
              </a:cu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TextBox 15">
                    <a:extLst>
                      <a:ext uri="{FF2B5EF4-FFF2-40B4-BE49-F238E27FC236}">
                        <a16:creationId xmlns:a16="http://schemas.microsoft.com/office/drawing/2014/main" id="{205F6A49-5A4A-EB49-BFDE-3A7008AC0F41}"/>
                      </a:ext>
                    </a:extLst>
                  </p:cNvPr>
                  <p:cNvSpPr txBox="1"/>
                  <p:nvPr/>
                </p:nvSpPr>
                <p:spPr>
                  <a:xfrm>
                    <a:off x="6495567" y="1718419"/>
                    <a:ext cx="304571" cy="55399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… </m:t>
                          </m:r>
                        </m:oMath>
                      </m:oMathPara>
                    </a14:m>
                    <a:endParaRPr lang="en-US" b="0" dirty="0"/>
                  </a:p>
                  <a:p>
                    <a:endParaRPr lang="en-US" dirty="0"/>
                  </a:p>
                </p:txBody>
              </p:sp>
            </mc:Choice>
            <mc:Fallback xmlns="">
              <p:sp>
                <p:nvSpPr>
                  <p:cNvPr id="16" name="TextBox 15">
                    <a:extLst>
                      <a:ext uri="{FF2B5EF4-FFF2-40B4-BE49-F238E27FC236}">
                        <a16:creationId xmlns:a16="http://schemas.microsoft.com/office/drawing/2014/main" id="{205F6A49-5A4A-EB49-BFDE-3A7008AC0F4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95567" y="1718419"/>
                    <a:ext cx="304571" cy="553998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t="-1515" r="-625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2A0AB9EF-9224-D44B-B0F2-BC3C94F320B6}"/>
                      </a:ext>
                    </a:extLst>
                  </p:cNvPr>
                  <p:cNvSpPr txBox="1"/>
                  <p:nvPr/>
                </p:nvSpPr>
                <p:spPr>
                  <a:xfrm>
                    <a:off x="5771602" y="1714591"/>
                    <a:ext cx="304571" cy="55399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… </m:t>
                          </m:r>
                        </m:oMath>
                      </m:oMathPara>
                    </a14:m>
                    <a:endParaRPr lang="en-US" b="0" dirty="0"/>
                  </a:p>
                  <a:p>
                    <a:endParaRPr lang="en-US" dirty="0"/>
                  </a:p>
                </p:txBody>
              </p:sp>
            </mc:Choice>
            <mc:Fallback xmlns=""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2A0AB9EF-9224-D44B-B0F2-BC3C94F320B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71602" y="1714591"/>
                    <a:ext cx="304571" cy="553998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t="-1515" r="-967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BA0B0E29-8051-BF46-B4DB-7A3048B4AAEB}"/>
                  </a:ext>
                </a:extLst>
              </p:cNvPr>
              <p:cNvSpPr/>
              <p:nvPr/>
            </p:nvSpPr>
            <p:spPr>
              <a:xfrm>
                <a:off x="2170385" y="2301767"/>
                <a:ext cx="89226" cy="9459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A41ABDED-B84C-434C-AA84-9EECA6E3F3F8}"/>
                  </a:ext>
                </a:extLst>
              </p:cNvPr>
              <p:cNvSpPr/>
              <p:nvPr/>
            </p:nvSpPr>
            <p:spPr>
              <a:xfrm>
                <a:off x="4645563" y="2758961"/>
                <a:ext cx="89226" cy="9459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A4834577-685B-524D-B67A-36EF272E656D}"/>
                  </a:ext>
                </a:extLst>
              </p:cNvPr>
              <p:cNvSpPr/>
              <p:nvPr/>
            </p:nvSpPr>
            <p:spPr>
              <a:xfrm>
                <a:off x="6011906" y="2233453"/>
                <a:ext cx="89226" cy="9459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F843D784-A49D-804C-B269-1C08EC140959}"/>
                      </a:ext>
                    </a:extLst>
                  </p:cNvPr>
                  <p:cNvSpPr txBox="1"/>
                  <p:nvPr/>
                </p:nvSpPr>
                <p:spPr>
                  <a:xfrm>
                    <a:off x="3976498" y="1761217"/>
                    <a:ext cx="245515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F843D784-A49D-804C-B269-1C08EC14095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76498" y="1761217"/>
                    <a:ext cx="245515" cy="276999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1153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AC136302-2864-F544-8282-448A849307C8}"/>
                      </a:ext>
                    </a:extLst>
                  </p:cNvPr>
                  <p:cNvSpPr txBox="1"/>
                  <p:nvPr/>
                </p:nvSpPr>
                <p:spPr>
                  <a:xfrm>
                    <a:off x="5169559" y="1763929"/>
                    <a:ext cx="250838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AC136302-2864-F544-8282-448A849307C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69559" y="1763929"/>
                    <a:ext cx="250838" cy="276999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1538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141EEB06-A7E9-5F48-84F5-E017DB541D7A}"/>
                      </a:ext>
                    </a:extLst>
                  </p:cNvPr>
                  <p:cNvSpPr txBox="1"/>
                  <p:nvPr/>
                </p:nvSpPr>
                <p:spPr>
                  <a:xfrm>
                    <a:off x="6163146" y="1753484"/>
                    <a:ext cx="218137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141EEB06-A7E9-5F48-84F5-E017DB541D7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63146" y="1753484"/>
                    <a:ext cx="218137" cy="276999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22727" r="-454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>
                    <a:extLst>
                      <a:ext uri="{FF2B5EF4-FFF2-40B4-BE49-F238E27FC236}">
                        <a16:creationId xmlns:a16="http://schemas.microsoft.com/office/drawing/2014/main" id="{9EAD330D-AA98-EC4C-8B38-559EFB7E1D63}"/>
                      </a:ext>
                    </a:extLst>
                  </p:cNvPr>
                  <p:cNvSpPr txBox="1"/>
                  <p:nvPr/>
                </p:nvSpPr>
                <p:spPr>
                  <a:xfrm>
                    <a:off x="6126365" y="2175581"/>
                    <a:ext cx="281424" cy="293735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b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6" name="TextBox 25">
                    <a:extLst>
                      <a:ext uri="{FF2B5EF4-FFF2-40B4-BE49-F238E27FC236}">
                        <a16:creationId xmlns:a16="http://schemas.microsoft.com/office/drawing/2014/main" id="{9EAD330D-AA98-EC4C-8B38-559EFB7E1D6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26365" y="2175581"/>
                    <a:ext cx="281424" cy="293735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26">
                    <a:extLst>
                      <a:ext uri="{FF2B5EF4-FFF2-40B4-BE49-F238E27FC236}">
                        <a16:creationId xmlns:a16="http://schemas.microsoft.com/office/drawing/2014/main" id="{E62D5869-04A5-824F-A52B-624A025D47AF}"/>
                      </a:ext>
                    </a:extLst>
                  </p:cNvPr>
                  <p:cNvSpPr txBox="1"/>
                  <p:nvPr/>
                </p:nvSpPr>
                <p:spPr>
                  <a:xfrm>
                    <a:off x="4397128" y="2530397"/>
                    <a:ext cx="296299" cy="282450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7" name="TextBox 26">
                    <a:extLst>
                      <a:ext uri="{FF2B5EF4-FFF2-40B4-BE49-F238E27FC236}">
                        <a16:creationId xmlns:a16="http://schemas.microsoft.com/office/drawing/2014/main" id="{E62D5869-04A5-824F-A52B-624A025D47A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97128" y="2530397"/>
                    <a:ext cx="296299" cy="282450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TextBox 27">
                    <a:extLst>
                      <a:ext uri="{FF2B5EF4-FFF2-40B4-BE49-F238E27FC236}">
                        <a16:creationId xmlns:a16="http://schemas.microsoft.com/office/drawing/2014/main" id="{99A9BC33-3306-2848-81EF-E833FAC35E6F}"/>
                      </a:ext>
                    </a:extLst>
                  </p:cNvPr>
                  <p:cNvSpPr txBox="1"/>
                  <p:nvPr/>
                </p:nvSpPr>
                <p:spPr>
                  <a:xfrm>
                    <a:off x="1884883" y="2220197"/>
                    <a:ext cx="291362" cy="28187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8" name="TextBox 27">
                    <a:extLst>
                      <a:ext uri="{FF2B5EF4-FFF2-40B4-BE49-F238E27FC236}">
                        <a16:creationId xmlns:a16="http://schemas.microsoft.com/office/drawing/2014/main" id="{99A9BC33-3306-2848-81EF-E833FAC35E6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84883" y="2220197"/>
                    <a:ext cx="291362" cy="28187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9D10253-E756-B04A-82EA-7D484B8881AC}"/>
                  </a:ext>
                </a:extLst>
              </p:cNvPr>
              <p:cNvSpPr txBox="1"/>
              <p:nvPr/>
            </p:nvSpPr>
            <p:spPr>
              <a:xfrm>
                <a:off x="461965" y="2197086"/>
                <a:ext cx="976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loss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TextBox 30">
                    <a:extLst>
                      <a:ext uri="{FF2B5EF4-FFF2-40B4-BE49-F238E27FC236}">
                        <a16:creationId xmlns:a16="http://schemas.microsoft.com/office/drawing/2014/main" id="{06F380CF-EAB1-C74F-995A-FDF1C60FFBD9}"/>
                      </a:ext>
                    </a:extLst>
                  </p:cNvPr>
                  <p:cNvSpPr txBox="1"/>
                  <p:nvPr/>
                </p:nvSpPr>
                <p:spPr>
                  <a:xfrm>
                    <a:off x="7343548" y="2938276"/>
                    <a:ext cx="1096259" cy="492443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𝒳</m:t>
                          </m:r>
                        </m:oMath>
                      </m:oMathPara>
                    </a14:m>
                    <a:endParaRPr lang="en-US" sz="3200" dirty="0"/>
                  </a:p>
                </p:txBody>
              </p:sp>
            </mc:Choice>
            <mc:Fallback xmlns="">
              <p:sp>
                <p:nvSpPr>
                  <p:cNvPr id="31" name="TextBox 30">
                    <a:extLst>
                      <a:ext uri="{FF2B5EF4-FFF2-40B4-BE49-F238E27FC236}">
                        <a16:creationId xmlns:a16="http://schemas.microsoft.com/office/drawing/2014/main" id="{06F380CF-EAB1-C74F-995A-FDF1C60FFBD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43548" y="2938276"/>
                    <a:ext cx="1096259" cy="492443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91811087-0769-5142-B97F-C26E85657D57}"/>
                    </a:ext>
                  </a:extLst>
                </p:cNvPr>
                <p:cNvSpPr txBox="1"/>
                <p:nvPr/>
              </p:nvSpPr>
              <p:spPr>
                <a:xfrm>
                  <a:off x="8616741" y="4814501"/>
                  <a:ext cx="994247" cy="61555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∼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91811087-0769-5142-B97F-C26E85657D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16741" y="4814501"/>
                  <a:ext cx="994247" cy="615553"/>
                </a:xfrm>
                <a:prstGeom prst="rect">
                  <a:avLst/>
                </a:prstGeom>
                <a:blipFill>
                  <a:blip r:embed="rId12"/>
                  <a:stretch>
                    <a:fillRect l="-2532" r="-8861" b="-61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ADFD2F6-9D38-2040-B430-12934204C4E8}"/>
                  </a:ext>
                </a:extLst>
              </p:cNvPr>
              <p:cNvSpPr txBox="1"/>
              <p:nvPr/>
            </p:nvSpPr>
            <p:spPr>
              <a:xfrm>
                <a:off x="3418614" y="5601055"/>
                <a:ext cx="5692792" cy="5936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3200" dirty="0" smtClean="0"/>
                          <m:t>ℝ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nor/>
                      </m:rPr>
                      <a:rPr lang="en-US" sz="3200" dirty="0" smtClean="0"/>
                      <m:t>ℝ</m:t>
                    </m:r>
                  </m:oMath>
                </a14:m>
                <a:r>
                  <a:rPr lang="en-US" sz="3200" dirty="0"/>
                  <a:t> is</a:t>
                </a:r>
                <a:r>
                  <a:rPr lang="en-US" sz="3200" i="1" dirty="0"/>
                  <a:t> </a:t>
                </a:r>
                <a:r>
                  <a:rPr lang="en-US" sz="3200" i="1" dirty="0">
                    <a:solidFill>
                      <a:srgbClr val="FF12FC"/>
                    </a:solidFill>
                  </a:rPr>
                  <a:t>convex quadratic</a:t>
                </a:r>
                <a:endParaRPr lang="en-US" sz="3200" dirty="0">
                  <a:solidFill>
                    <a:srgbClr val="FF12FC"/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ADFD2F6-9D38-2040-B430-12934204C4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614" y="5601055"/>
                <a:ext cx="5692792" cy="593624"/>
              </a:xfrm>
              <a:prstGeom prst="rect">
                <a:avLst/>
              </a:prstGeom>
              <a:blipFill>
                <a:blip r:embed="rId13"/>
                <a:stretch>
                  <a:fillRect l="-1559" t="-10417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6872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D73F7E6-1AB8-BC48-B275-284E00D67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Gradient Descent Step Size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676FC69-14B7-3D4C-B121-C8E72F909FA0}"/>
                  </a:ext>
                </a:extLst>
              </p:cNvPr>
              <p:cNvSpPr txBox="1"/>
              <p:nvPr/>
            </p:nvSpPr>
            <p:spPr>
              <a:xfrm>
                <a:off x="838200" y="2060020"/>
                <a:ext cx="5517931" cy="89255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∇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4000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676FC69-14B7-3D4C-B121-C8E72F909F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060020"/>
                <a:ext cx="5517931" cy="892552"/>
              </a:xfrm>
              <a:prstGeom prst="rect">
                <a:avLst/>
              </a:prstGeom>
              <a:blipFill>
                <a:blip r:embed="rId2"/>
                <a:stretch>
                  <a:fillRect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2E145EB-7680-4648-B4B4-407FCBA44479}"/>
                  </a:ext>
                </a:extLst>
              </p:cNvPr>
              <p:cNvSpPr/>
              <p:nvPr/>
            </p:nvSpPr>
            <p:spPr>
              <a:xfrm>
                <a:off x="6576847" y="1969522"/>
                <a:ext cx="4921469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/>
                  <a:t>After</a:t>
                </a:r>
                <a:r>
                  <a:rPr lang="en-US" sz="3200" b="0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3200" dirty="0"/>
                  <a:t> steps: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4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d>
                      <m:d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𝜂</m:t>
                        </m:r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en-US" sz="4400" dirty="0"/>
              </a:p>
              <a:p>
                <a:endParaRPr lang="en-US" sz="3200" dirty="0"/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2E145EB-7680-4648-B4B4-407FCBA444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6847" y="1969522"/>
                <a:ext cx="4921469" cy="1261884"/>
              </a:xfrm>
              <a:prstGeom prst="rect">
                <a:avLst/>
              </a:prstGeom>
              <a:blipFill>
                <a:blip r:embed="rId3"/>
                <a:stretch>
                  <a:fillRect l="-30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BC6B657-10E8-1549-BEF0-87EFDCB0DB4A}"/>
                  </a:ext>
                </a:extLst>
              </p:cNvPr>
              <p:cNvSpPr txBox="1"/>
              <p:nvPr/>
            </p:nvSpPr>
            <p:spPr>
              <a:xfrm>
                <a:off x="1502979" y="4677141"/>
                <a:ext cx="9186042" cy="1080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Sup>
                            <m:sSubSupPr>
                              <m:ctrlPr>
                                <a:rPr lang="en-US" sz="4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4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sz="4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  <m:sup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  <m:limLow>
                            <m:limLow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arg</m:t>
                              </m:r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sz="4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𝔼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,  </m:t>
                                  </m:r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∼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40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  <m: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BC6B657-10E8-1549-BEF0-87EFDCB0DB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2979" y="4677141"/>
                <a:ext cx="9186042" cy="1080617"/>
              </a:xfrm>
              <a:prstGeom prst="rect">
                <a:avLst/>
              </a:prstGeom>
              <a:blipFill>
                <a:blip r:embed="rId4"/>
                <a:stretch>
                  <a:fillRect b="-6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2302B53-8045-A94E-8841-FEB3562537D3}"/>
                  </a:ext>
                </a:extLst>
              </p:cNvPr>
              <p:cNvSpPr txBox="1"/>
              <p:nvPr/>
            </p:nvSpPr>
            <p:spPr>
              <a:xfrm>
                <a:off x="1032640" y="3600738"/>
                <a:ext cx="1032116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/>
                  <a:t>Goal: </a:t>
                </a:r>
                <a:r>
                  <a:rPr lang="en-US" sz="3200" dirty="0"/>
                  <a:t>Learn optimal </a:t>
                </a:r>
                <a:r>
                  <a:rPr lang="en-US" sz="3200" i="1" dirty="0"/>
                  <a:t>single </a:t>
                </a:r>
                <a:r>
                  <a:rPr lang="en-US" sz="3200" dirty="0"/>
                  <a:t>step size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𝜂</m:t>
                    </m:r>
                  </m:oMath>
                </a14:m>
                <a:r>
                  <a:rPr lang="en-US" sz="3200" dirty="0"/>
                  <a:t> for distribution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3200" dirty="0"/>
                  <a:t>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2302B53-8045-A94E-8841-FEB3562537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640" y="3600738"/>
                <a:ext cx="10321160" cy="584775"/>
              </a:xfrm>
              <a:prstGeom prst="rect">
                <a:avLst/>
              </a:prstGeom>
              <a:blipFill>
                <a:blip r:embed="rId5"/>
                <a:stretch>
                  <a:fillRect l="-1351" t="-12766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8E0A1068-903C-B24F-9D07-DED637B25109}"/>
              </a:ext>
            </a:extLst>
          </p:cNvPr>
          <p:cNvSpPr/>
          <p:nvPr/>
        </p:nvSpPr>
        <p:spPr>
          <a:xfrm>
            <a:off x="1032639" y="1870840"/>
            <a:ext cx="5094891" cy="10817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95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32A0C-7D83-FB47-A185-80863E934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D910A-6278-EB4E-9801-4BF899A39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3280"/>
            <a:ext cx="10849303" cy="4351338"/>
          </a:xfrm>
        </p:spPr>
        <p:txBody>
          <a:bodyPr/>
          <a:lstStyle/>
          <a:p>
            <a:r>
              <a:rPr lang="en-US" sz="3200" dirty="0"/>
              <a:t>Gupta + Roughgarden ’17: Sample complexity of learning step size of GD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200" dirty="0"/>
              <a:t>How much does learning the step size help performance?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200" dirty="0"/>
              <a:t>Push the limits of performance of a single step size</a:t>
            </a:r>
          </a:p>
        </p:txBody>
      </p:sp>
    </p:spTree>
    <p:extLst>
      <p:ext uri="{BB962C8B-B14F-4D97-AF65-F5344CB8AC3E}">
        <p14:creationId xmlns:p14="http://schemas.microsoft.com/office/powerpoint/2010/main" val="1007100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B7176-05D9-D74D-87C1-04B9AC9D3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Convex Quadratic Loss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A571F51-228F-FC4C-BB07-212294D1E339}"/>
                  </a:ext>
                </a:extLst>
              </p:cNvPr>
              <p:cNvSpPr txBox="1"/>
              <p:nvPr/>
            </p:nvSpPr>
            <p:spPr>
              <a:xfrm>
                <a:off x="838200" y="1893239"/>
                <a:ext cx="9517118" cy="192591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4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  <m:r>
                                <a:rPr lang="en-US" sz="4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4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4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lit/>
                        </m:rPr>
                        <a:rPr lang="en-US" sz="4000" b="0" i="1" smtClean="0">
                          <a:latin typeface="Cambria Math" panose="02040503050406030204" pitchFamily="18" charset="0"/>
                        </a:rPr>
                        <m:t>||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4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d>
                        <m:d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4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m:rPr>
                          <m:lit/>
                        </m:rPr>
                        <a:rPr lang="en-US" sz="4000" b="0" i="1" smtClean="0">
                          <a:latin typeface="Cambria Math" panose="02040503050406030204" pitchFamily="18" charset="0"/>
                        </a:rPr>
                        <m:t>|</m:t>
                      </m:r>
                      <m:sSubSup>
                        <m:sSub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lit/>
                            </m:rP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4000" b="0" dirty="0"/>
              </a:p>
              <a:p>
                <a:endParaRPr lang="en-US" sz="4000" b="0" dirty="0"/>
              </a:p>
              <a:p>
                <a:r>
                  <a:rPr lang="en-US" sz="4000" dirty="0"/>
                  <a:t>                                  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A571F51-228F-FC4C-BB07-212294D1E3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93239"/>
                <a:ext cx="9517118" cy="19259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9020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B7176-05D9-D74D-87C1-04B9AC9D3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Convex Quadratic Loss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A571F51-228F-FC4C-BB07-212294D1E339}"/>
                  </a:ext>
                </a:extLst>
              </p:cNvPr>
              <p:cNvSpPr txBox="1"/>
              <p:nvPr/>
            </p:nvSpPr>
            <p:spPr>
              <a:xfrm>
                <a:off x="838200" y="1893239"/>
                <a:ext cx="9517118" cy="21270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4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  <m:r>
                                <a:rPr lang="en-US" sz="4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4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4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lit/>
                        </m:rPr>
                        <a:rPr lang="en-US" sz="4000" b="0" i="1" smtClean="0">
                          <a:latin typeface="Cambria Math" panose="02040503050406030204" pitchFamily="18" charset="0"/>
                        </a:rPr>
                        <m:t>||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4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d>
                        <m:d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4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m:rPr>
                          <m:lit/>
                        </m:rPr>
                        <a:rPr lang="en-US" sz="4000" b="0" i="1" smtClean="0">
                          <a:latin typeface="Cambria Math" panose="02040503050406030204" pitchFamily="18" charset="0"/>
                        </a:rPr>
                        <m:t>|</m:t>
                      </m:r>
                      <m:sSubSup>
                        <m:sSub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lit/>
                            </m:rP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4000" b="0" dirty="0"/>
              </a:p>
              <a:p>
                <a:endParaRPr lang="en-US" sz="4000" b="0" dirty="0"/>
              </a:p>
              <a:p>
                <a:r>
                  <a:rPr lang="en-US" sz="4000" dirty="0"/>
                  <a:t>                                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  <m:e>
                        <m:sSubSup>
                          <m:sSubSupPr>
                            <m:ctrlPr>
                              <a:rPr lang="en-US" sz="40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40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40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40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bSup>
                          <m:sSubSupPr>
                            <m:ctrlPr>
                              <a:rPr lang="en-US" sz="4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4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4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4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1 −</m:t>
                                </m:r>
                                <m:r>
                                  <a:rPr lang="en-US" sz="4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𝜂</m:t>
                                </m:r>
                                <m:sSubSup>
                                  <m:sSubSupPr>
                                    <m:ctrlPr>
                                      <a:rPr lang="en-US" sz="4000" b="0" i="1" smtClean="0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4000" b="0" i="1" smtClean="0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sz="4000" b="0" i="1" smtClean="0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sz="4000" b="0" i="1" smtClean="0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d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40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p>
                        </m:sSup>
                      </m:e>
                    </m:nary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A571F51-228F-FC4C-BB07-212294D1E3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93239"/>
                <a:ext cx="9517118" cy="2127057"/>
              </a:xfrm>
              <a:prstGeom prst="rect">
                <a:avLst/>
              </a:prstGeom>
              <a:blipFill>
                <a:blip r:embed="rId2"/>
                <a:stretch>
                  <a:fillRect b="-6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4002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B7176-05D9-D74D-87C1-04B9AC9D3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Convex Quadratic Loss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A571F51-228F-FC4C-BB07-212294D1E339}"/>
                  </a:ext>
                </a:extLst>
              </p:cNvPr>
              <p:cNvSpPr txBox="1"/>
              <p:nvPr/>
            </p:nvSpPr>
            <p:spPr>
              <a:xfrm>
                <a:off x="838200" y="1893239"/>
                <a:ext cx="9517118" cy="21270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4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  <m:r>
                                <a:rPr lang="en-US" sz="4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4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4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lit/>
                        </m:rPr>
                        <a:rPr lang="en-US" sz="4000" b="0" i="1" smtClean="0">
                          <a:latin typeface="Cambria Math" panose="02040503050406030204" pitchFamily="18" charset="0"/>
                        </a:rPr>
                        <m:t>||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4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d>
                        <m:d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4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m:rPr>
                          <m:lit/>
                        </m:rPr>
                        <a:rPr lang="en-US" sz="4000" b="0" i="1" smtClean="0">
                          <a:latin typeface="Cambria Math" panose="02040503050406030204" pitchFamily="18" charset="0"/>
                        </a:rPr>
                        <m:t>|</m:t>
                      </m:r>
                      <m:sSubSup>
                        <m:sSub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lit/>
                            </m:rP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4000" b="0" dirty="0"/>
              </a:p>
              <a:p>
                <a:endParaRPr lang="en-US" sz="4000" b="0" dirty="0"/>
              </a:p>
              <a:p>
                <a:r>
                  <a:rPr lang="en-US" sz="4000" dirty="0"/>
                  <a:t>                                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  <m:e>
                        <m:sSubSup>
                          <m:sSubSupPr>
                            <m:ctrlPr>
                              <a:rPr lang="en-US" sz="40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40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40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40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bSup>
                          <m:sSubSupPr>
                            <m:ctrlPr>
                              <a:rPr lang="en-US" sz="4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4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4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4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1 −</m:t>
                                </m:r>
                                <m:r>
                                  <a:rPr lang="en-US" sz="4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𝜂</m:t>
                                </m:r>
                                <m:sSubSup>
                                  <m:sSubSupPr>
                                    <m:ctrlPr>
                                      <a:rPr lang="en-US" sz="4000" b="0" i="1" smtClean="0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4000" b="0" i="1" smtClean="0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sz="4000" b="0" i="1" smtClean="0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sz="4000" b="0" i="1" smtClean="0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d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40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p>
                        </m:sSup>
                      </m:e>
                    </m:nary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A571F51-228F-FC4C-BB07-212294D1E3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93239"/>
                <a:ext cx="9517118" cy="2127057"/>
              </a:xfrm>
              <a:prstGeom prst="rect">
                <a:avLst/>
              </a:prstGeom>
              <a:blipFill>
                <a:blip r:embed="rId2"/>
                <a:stretch>
                  <a:fillRect b="-6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AB1FEF25-BEB5-A248-AC61-B34608E19129}"/>
              </a:ext>
            </a:extLst>
          </p:cNvPr>
          <p:cNvGrpSpPr/>
          <p:nvPr/>
        </p:nvGrpSpPr>
        <p:grpSpPr>
          <a:xfrm>
            <a:off x="1294913" y="4677104"/>
            <a:ext cx="9602173" cy="1671144"/>
            <a:chOff x="1755228" y="3951890"/>
            <a:chExt cx="9602173" cy="167114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80B7F53B-9BA3-F746-9C33-ECFC05C9BC65}"/>
                    </a:ext>
                  </a:extLst>
                </p:cNvPr>
                <p:cNvSpPr txBox="1"/>
                <p:nvPr/>
              </p:nvSpPr>
              <p:spPr>
                <a:xfrm>
                  <a:off x="2602453" y="4857533"/>
                  <a:ext cx="7907721" cy="6043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 </a:t>
                  </a:r>
                  <a14:m>
                    <m:oMath xmlns:m="http://schemas.openxmlformats.org/officeDocument/2006/math"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𝐬𝐩𝐞𝐜𝐭𝐫𝐮𝐦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≥</m:t>
                      </m:r>
                      <m:sSubSup>
                        <m:sSubSupPr>
                          <m:ctrlPr>
                            <a:rPr lang="en-US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≥⋯≥</m:t>
                      </m:r>
                      <m:sSubSup>
                        <m:sSubSupPr>
                          <m:ctrlPr>
                            <a:rPr lang="en-US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  <m:sup>
                          <m:r>
                            <a:rPr lang="en-US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&gt;0  </m:t>
                      </m:r>
                    </m:oMath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80B7F53B-9BA3-F746-9C33-ECFC05C9BC6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2453" y="4857533"/>
                  <a:ext cx="7907721" cy="604333"/>
                </a:xfrm>
                <a:prstGeom prst="rect">
                  <a:avLst/>
                </a:prstGeom>
                <a:blipFill>
                  <a:blip r:embed="rId3"/>
                  <a:stretch>
                    <a:fillRect l="-321" r="-963" b="-229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77BD70-AD98-E74C-851C-30B72DB67EB3}"/>
                </a:ext>
              </a:extLst>
            </p:cNvPr>
            <p:cNvGrpSpPr/>
            <p:nvPr/>
          </p:nvGrpSpPr>
          <p:grpSpPr>
            <a:xfrm>
              <a:off x="1947041" y="4150291"/>
              <a:ext cx="9410360" cy="505066"/>
              <a:chOff x="1200807" y="3940474"/>
              <a:chExt cx="6592384" cy="50506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3B46D8F5-AF8E-C441-B2DC-4FB8DB4607DA}"/>
                      </a:ext>
                    </a:extLst>
                  </p:cNvPr>
                  <p:cNvSpPr txBox="1"/>
                  <p:nvPr/>
                </p:nvSpPr>
                <p:spPr>
                  <a:xfrm>
                    <a:off x="1200807" y="3944249"/>
                    <a:ext cx="3234801" cy="50129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Σ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ℝ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;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oMath>
                    </a14:m>
                    <a:r>
                      <a:rPr lang="en-US" sz="3200" dirty="0"/>
                      <a:t>;</a:t>
                    </a:r>
                  </a:p>
                </p:txBody>
              </p:sp>
            </mc:Choice>
            <mc:Fallback xmlns=""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3B46D8F5-AF8E-C441-B2DC-4FB8DB4607D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00807" y="3944249"/>
                    <a:ext cx="3234801" cy="501291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3014" t="-22500" r="-4110" b="-45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TextBox 8">
                    <a:extLst>
                      <a:ext uri="{FF2B5EF4-FFF2-40B4-BE49-F238E27FC236}">
                        <a16:creationId xmlns:a16="http://schemas.microsoft.com/office/drawing/2014/main" id="{721A2FC8-4488-4F48-9872-8C070E98CD64}"/>
                      </a:ext>
                    </a:extLst>
                  </p:cNvPr>
                  <p:cNvSpPr txBox="1"/>
                  <p:nvPr/>
                </p:nvSpPr>
                <p:spPr>
                  <a:xfrm>
                    <a:off x="3904593" y="3940474"/>
                    <a:ext cx="3888598" cy="49244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         </m:t>
                          </m:r>
                          <m:r>
                            <a:rPr lang="en-US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; 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oMath>
                      </m:oMathPara>
                    </a14:m>
                    <a:endParaRPr lang="en-US" sz="3200" dirty="0"/>
                  </a:p>
                </p:txBody>
              </p:sp>
            </mc:Choice>
            <mc:Fallback xmlns="">
              <p:sp>
                <p:nvSpPr>
                  <p:cNvPr id="9" name="TextBox 8">
                    <a:extLst>
                      <a:ext uri="{FF2B5EF4-FFF2-40B4-BE49-F238E27FC236}">
                        <a16:creationId xmlns:a16="http://schemas.microsoft.com/office/drawing/2014/main" id="{721A2FC8-4488-4F48-9872-8C070E98CD6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04593" y="3940474"/>
                    <a:ext cx="3888598" cy="492443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2283" t="-10256" r="-913" b="-3589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F6EC56D-8516-A843-B08E-59403A87C6B5}"/>
                </a:ext>
              </a:extLst>
            </p:cNvPr>
            <p:cNvSpPr/>
            <p:nvPr/>
          </p:nvSpPr>
          <p:spPr>
            <a:xfrm>
              <a:off x="1755228" y="3951890"/>
              <a:ext cx="9602173" cy="16711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942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FB8E5-87DA-AC4C-98BC-822D52D47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Case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00839C4-F8D2-F74E-B202-5B308E7A20BF}"/>
                  </a:ext>
                </a:extLst>
              </p:cNvPr>
              <p:cNvSpPr txBox="1"/>
              <p:nvPr/>
            </p:nvSpPr>
            <p:spPr>
              <a:xfrm>
                <a:off x="838200" y="2060028"/>
                <a:ext cx="8347841" cy="693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0" dirty="0"/>
                  <a:t>As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rgbClr val="FF12FC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US" sz="3200" dirty="0"/>
                  <a:t>: No benefit over regular GD!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00839C4-F8D2-F74E-B202-5B308E7A20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060028"/>
                <a:ext cx="8347841" cy="693716"/>
              </a:xfrm>
              <a:prstGeom prst="rect">
                <a:avLst/>
              </a:prstGeom>
              <a:blipFill>
                <a:blip r:embed="rId2"/>
                <a:stretch>
                  <a:fillRect l="-1824" b="-23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620DBEF-EFB2-054D-8D08-D09197E7E465}"/>
                  </a:ext>
                </a:extLst>
              </p:cNvPr>
              <p:cNvSpPr txBox="1"/>
              <p:nvPr/>
            </p:nvSpPr>
            <p:spPr>
              <a:xfrm>
                <a:off x="7102940" y="144900"/>
                <a:ext cx="5259853" cy="1102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/>
                  <a:t>spectral ratio: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rgbClr val="FF12FC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sz="3000" dirty="0"/>
                  <a:t> </a:t>
                </a:r>
              </a:p>
              <a:p>
                <a:endParaRPr lang="en-US" sz="30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620DBEF-EFB2-054D-8D08-D09197E7E4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2940" y="144900"/>
                <a:ext cx="5259853" cy="1102193"/>
              </a:xfrm>
              <a:prstGeom prst="rect">
                <a:avLst/>
              </a:prstGeom>
              <a:blipFill>
                <a:blip r:embed="rId3"/>
                <a:stretch>
                  <a:fillRect l="-2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3326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FB8E5-87DA-AC4C-98BC-822D52D47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Case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00839C4-F8D2-F74E-B202-5B308E7A20BF}"/>
                  </a:ext>
                </a:extLst>
              </p:cNvPr>
              <p:cNvSpPr txBox="1"/>
              <p:nvPr/>
            </p:nvSpPr>
            <p:spPr>
              <a:xfrm>
                <a:off x="838200" y="2060028"/>
                <a:ext cx="8347841" cy="693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0" dirty="0"/>
                  <a:t>As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rgbClr val="FF12FC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US" sz="3200" dirty="0"/>
                  <a:t>: No benefit over regular GD!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00839C4-F8D2-F74E-B202-5B308E7A20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060028"/>
                <a:ext cx="8347841" cy="693716"/>
              </a:xfrm>
              <a:prstGeom prst="rect">
                <a:avLst/>
              </a:prstGeom>
              <a:blipFill>
                <a:blip r:embed="rId2"/>
                <a:stretch>
                  <a:fillRect l="-1824" b="-23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18A4985-95E2-7948-A897-CDCF03589456}"/>
                  </a:ext>
                </a:extLst>
              </p:cNvPr>
              <p:cNvSpPr txBox="1"/>
              <p:nvPr/>
            </p:nvSpPr>
            <p:spPr>
              <a:xfrm>
                <a:off x="838199" y="3373820"/>
                <a:ext cx="834784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/>
                  <a:t>But: </a:t>
                </a:r>
                <a:r>
                  <a:rPr lang="en-US" sz="3200" dirty="0"/>
                  <a:t>If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12FC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US" sz="3200" dirty="0"/>
                  <a:t>, with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3200" b="0" i="1" smtClean="0">
                        <a:solidFill>
                          <a:srgbClr val="FF12FC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sz="3200" dirty="0"/>
                  <a:t>: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18A4985-95E2-7948-A897-CDCF035894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3373820"/>
                <a:ext cx="8347841" cy="584775"/>
              </a:xfrm>
              <a:prstGeom prst="rect">
                <a:avLst/>
              </a:prstGeom>
              <a:blipFill>
                <a:blip r:embed="rId3"/>
                <a:stretch>
                  <a:fillRect l="-1824" t="-12766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9BADA30-F59F-0443-921F-65F71FC46A79}"/>
                  </a:ext>
                </a:extLst>
              </p:cNvPr>
              <p:cNvSpPr txBox="1"/>
              <p:nvPr/>
            </p:nvSpPr>
            <p:spPr>
              <a:xfrm>
                <a:off x="1540874" y="4436876"/>
                <a:ext cx="9110251" cy="9681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2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  <m:sup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≤</m:t>
                      </m:r>
                      <m:func>
                        <m:func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n-US" sz="2800" b="0" i="1" smtClean="0">
                                          <a:solidFill>
                                            <a:srgbClr val="FF12F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den>
                                  </m:f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800" b="0" i="1" smtClean="0">
                                          <a:solidFill>
                                            <a:srgbClr val="B104ED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𝜅</m:t>
                                      </m:r>
                                    </m:den>
                                  </m:f>
                                </m:e>
                              </m:d>
                            </m:e>
                          </m:d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9BADA30-F59F-0443-921F-65F71FC46A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0874" y="4436876"/>
                <a:ext cx="9110251" cy="968150"/>
              </a:xfrm>
              <a:prstGeom prst="rect">
                <a:avLst/>
              </a:prstGeom>
              <a:blipFill>
                <a:blip r:embed="rId4"/>
                <a:stretch>
                  <a:fillRect l="-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620DBEF-EFB2-054D-8D08-D09197E7E465}"/>
                  </a:ext>
                </a:extLst>
              </p:cNvPr>
              <p:cNvSpPr txBox="1"/>
              <p:nvPr/>
            </p:nvSpPr>
            <p:spPr>
              <a:xfrm>
                <a:off x="7102940" y="144900"/>
                <a:ext cx="5259853" cy="1102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/>
                  <a:t>spectral ratio: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rgbClr val="FF12FC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sz="3000" dirty="0"/>
                  <a:t> </a:t>
                </a:r>
              </a:p>
              <a:p>
                <a:endParaRPr lang="en-US" sz="30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620DBEF-EFB2-054D-8D08-D09197E7E4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2940" y="144900"/>
                <a:ext cx="5259853" cy="1102193"/>
              </a:xfrm>
              <a:prstGeom prst="rect">
                <a:avLst/>
              </a:prstGeom>
              <a:blipFill>
                <a:blip r:embed="rId5"/>
                <a:stretch>
                  <a:fillRect l="-2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39C45BD-AFCA-6944-9008-A49DCAD6A568}"/>
                  </a:ext>
                </a:extLst>
              </p:cNvPr>
              <p:cNvSpPr txBox="1"/>
              <p:nvPr/>
            </p:nvSpPr>
            <p:spPr>
              <a:xfrm>
                <a:off x="7102941" y="1001631"/>
                <a:ext cx="5259853" cy="1113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/>
                  <a:t>condition number: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rgbClr val="B104ED"/>
                        </a:solidFill>
                        <a:latin typeface="Cambria Math" panose="02040503050406030204" pitchFamily="18" charset="0"/>
                      </a:rPr>
                      <m:t>𝜅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  <m:sup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sz="3000" dirty="0"/>
                  <a:t> </a:t>
                </a:r>
              </a:p>
              <a:p>
                <a:endParaRPr lang="en-US" sz="30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39C45BD-AFCA-6944-9008-A49DCAD6A5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2941" y="1001631"/>
                <a:ext cx="5259853" cy="1113846"/>
              </a:xfrm>
              <a:prstGeom prst="rect">
                <a:avLst/>
              </a:prstGeom>
              <a:blipFill>
                <a:blip r:embed="rId6"/>
                <a:stretch>
                  <a:fillRect l="-2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806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15080</TotalTime>
  <Words>518</Words>
  <Application>Microsoft Macintosh PowerPoint</Application>
  <PresentationFormat>Widescreen</PresentationFormat>
  <Paragraphs>86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 Learning the Optimal Step Size for Gradient Descent on Convex Quadratics</vt:lpstr>
      <vt:lpstr>A Distribution on Optimization Problems</vt:lpstr>
      <vt:lpstr>Learning Gradient Descent Step Size</vt:lpstr>
      <vt:lpstr>Motivation</vt:lpstr>
      <vt:lpstr>Convex Quadratic Loss</vt:lpstr>
      <vt:lpstr>Convex Quadratic Loss</vt:lpstr>
      <vt:lpstr>Convex Quadratic Loss</vt:lpstr>
      <vt:lpstr>Worst Case</vt:lpstr>
      <vt:lpstr>Worst Case</vt:lpstr>
      <vt:lpstr>Worst Case</vt:lpstr>
      <vt:lpstr>Main Theorem</vt:lpstr>
      <vt:lpstr>Main Theorem</vt:lpstr>
      <vt:lpstr>Main Theorem</vt:lpstr>
      <vt:lpstr>Key Bound – Single Problem Instance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Learning the Optimal Step Size for Gradient Descent on Convex Quadratics</dc:title>
  <dc:creator>K V</dc:creator>
  <cp:lastModifiedBy>K V</cp:lastModifiedBy>
  <cp:revision>48</cp:revision>
  <dcterms:created xsi:type="dcterms:W3CDTF">2020-02-29T23:20:16Z</dcterms:created>
  <dcterms:modified xsi:type="dcterms:W3CDTF">2020-03-12T15:46:55Z</dcterms:modified>
</cp:coreProperties>
</file>