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8" r:id="rId7"/>
    <p:sldId id="262" r:id="rId8"/>
    <p:sldId id="263" r:id="rId9"/>
    <p:sldId id="269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E8EE"/>
    <a:srgbClr val="D15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995"/>
  </p:normalViewPr>
  <p:slideViewPr>
    <p:cSldViewPr snapToGrid="0" snapToObjects="1">
      <p:cViewPr varScale="1">
        <p:scale>
          <a:sx n="117" d="100"/>
          <a:sy n="117" d="100"/>
        </p:scale>
        <p:origin x="3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4AA6E8-FC81-1B49-805E-501BA7D1DB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1F60B8-45C6-DA49-9BC3-31302BBDF5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A16A3E-7E66-B142-AE75-B0B10C2CE4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AD26-1D8E-8E47-978B-5F85B5751384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5EFA89-BB09-FF4C-919C-B6E5358099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E11577-45C3-7C45-B9FE-229928F07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AF52-EEAA-EF4C-AE5E-D7FE29DF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35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D4C67-EC03-A34B-8176-A068B34A7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66DF68-EA2C-8C49-9D1E-6731FABDB9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C9D1F-EE71-2E4F-9EDA-E10D0BA6F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AD26-1D8E-8E47-978B-5F85B5751384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6F6FBF-0332-A342-BEFA-CFF1F1381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08F6E-0B17-5442-A6C5-F95382C26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AF52-EEAA-EF4C-AE5E-D7FE29DF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59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5C4548-CD4A-2A40-9D05-648EAFFACA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334ED-84AC-AF4B-950C-3F835A64F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F04E33-5C70-E747-B8E5-A0938EC93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AD26-1D8E-8E47-978B-5F85B5751384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7E3BC-FC51-A44A-BF3C-8B3DD7133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2CAA2-5D00-0348-A838-76FD21F6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AF52-EEAA-EF4C-AE5E-D7FE29DF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35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5B5C2-7DC9-314D-8A05-AF8C9644C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157E69-FC2A-5744-ABAB-C3130A95A4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F14EE9-2973-2E4C-8A9B-8A83A2914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AD26-1D8E-8E47-978B-5F85B5751384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EBC85B-90AC-794C-B002-60FAA2E78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B93FD-EC6F-1F46-8ACD-6256C4540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AF52-EEAA-EF4C-AE5E-D7FE29DF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25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7F794-6859-FA49-8210-0E9A853F4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B19041-90F2-A149-8460-CB37F43EC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267A84-FBF5-5043-937D-7B58CDC91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AD26-1D8E-8E47-978B-5F85B5751384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D77E4-1964-CC4F-A2DA-2D07835E2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A7598-DA41-1545-B773-0431BB53D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AF52-EEAA-EF4C-AE5E-D7FE29DF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412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AC483-F865-564F-9EE6-010E8C742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55A8C-2E2B-E14E-89EE-9DEE086AE9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7CD971-84F1-7644-8BD6-0D2F80163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E3EB4-BA4A-0340-91B9-4FA0AE1A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AD26-1D8E-8E47-978B-5F85B5751384}" type="datetimeFigureOut">
              <a:rPr lang="en-US" smtClean="0"/>
              <a:t>7/21/21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E5FA6C-2DBB-8E4F-A3C9-DD4C2DEEA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22D209-9AF8-364B-91B3-94A5C7087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AF52-EEAA-EF4C-AE5E-D7FE29DF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21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6345E-B13C-1D42-9BB0-9A3B2E419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569D15-7A94-2147-A039-47B1B1456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14C234-D16C-664C-A713-96B02DD811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D2AE1B-667D-6E4B-B8AA-10B24E43F8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85A256-F0F1-8649-A56D-83CBE44EF5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C55995-4B61-AB4D-B024-FDD870A0B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AD26-1D8E-8E47-978B-5F85B5751384}" type="datetimeFigureOut">
              <a:rPr lang="en-US" smtClean="0"/>
              <a:t>7/21/21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642EDE5-C2F0-8E46-BC01-B7A20FAB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7D896D-8049-D648-B347-9EB80595B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AF52-EEAA-EF4C-AE5E-D7FE29DF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42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3777-729E-FD47-8DCC-A64D4BE3A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2B409D-9CA0-1B4F-BF9D-761C89FDBA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AD26-1D8E-8E47-978B-5F85B5751384}" type="datetimeFigureOut">
              <a:rPr lang="en-US" smtClean="0"/>
              <a:t>7/21/21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A0DAAE-5A04-2C4F-878E-11CF4689E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5A143E-2D42-9E4C-8D16-FEE8BF2F1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AF52-EEAA-EF4C-AE5E-D7FE29DF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211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C80A96-6BB8-5246-83FE-B495D0A04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AD26-1D8E-8E47-978B-5F85B5751384}" type="datetimeFigureOut">
              <a:rPr lang="en-US" smtClean="0"/>
              <a:t>7/21/21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CFB1F6-266A-974C-9EC9-6F2C8A0F9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45970A-5C8B-0C43-BBA3-637D2D631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AF52-EEAA-EF4C-AE5E-D7FE29DF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937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61E4A-6939-2F41-81FA-4DACDFA8A1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D83326-8874-FE45-B647-71ED067DC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D495DD-3207-304A-9CF0-AFB4AA144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D09305-7E50-844D-935F-50EBCECB0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AD26-1D8E-8E47-978B-5F85B5751384}" type="datetimeFigureOut">
              <a:rPr lang="en-US" smtClean="0"/>
              <a:t>7/21/21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EFC57-6EB6-F047-ABA7-11765A9CE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7B13AF-542A-614A-8DF7-C66744699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AF52-EEAA-EF4C-AE5E-D7FE29DF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170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6AA03-022C-6B47-A95D-4489189BD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FAF9730-F136-5B4F-848B-E5AAC9D601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913962-794E-BD40-A7BD-82CA2BEB4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2AF201-AE18-CF4B-BAFF-8544907D5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FAD26-1D8E-8E47-978B-5F85B5751384}" type="datetimeFigureOut">
              <a:rPr lang="en-US" smtClean="0"/>
              <a:t>7/21/21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83AE3-BE88-9349-8E85-3A2147E83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B56FD3-F597-B542-BDEE-F21B40929E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3AF52-EEAA-EF4C-AE5E-D7FE29DF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3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FA905A-7B9A-384F-82B2-2879367D4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58377C-80CC-1D45-912E-100D8D5A6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632CAD-AF8B-B74B-B4EF-6E1ECB7E93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FAD26-1D8E-8E47-978B-5F85B5751384}" type="datetimeFigureOut">
              <a:rPr lang="en-US" smtClean="0"/>
              <a:t>7/21/21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99580D-4322-5D4E-BD8C-1308F0A921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BBE61-076D-4242-AFF0-8A6E6E0EE2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73AF52-EEAA-EF4C-AE5E-D7FE29DF7D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21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61E1F-A913-6A43-A436-46FA9C5B25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Platform Design Problem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3A2B087-88BD-6744-B051-1CC3299D35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Christos Papadimitriou, </a:t>
            </a:r>
            <a:r>
              <a:rPr lang="en-US" b="1" dirty="0"/>
              <a:t>Kiran Vodrahalli</a:t>
            </a:r>
            <a:r>
              <a:rPr lang="en-US" dirty="0"/>
              <a:t>, Mihalis Yannakakis</a:t>
            </a:r>
          </a:p>
          <a:p>
            <a:r>
              <a:rPr lang="en-US" dirty="0">
                <a:solidFill>
                  <a:schemeClr val="accent1"/>
                </a:solidFill>
              </a:rPr>
              <a:t>Columbia University</a:t>
            </a:r>
          </a:p>
          <a:p>
            <a:r>
              <a:rPr lang="en-US" dirty="0"/>
              <a:t>NetEcon 2021</a:t>
            </a:r>
          </a:p>
        </p:txBody>
      </p:sp>
    </p:spTree>
    <p:extLst>
      <p:ext uri="{BB962C8B-B14F-4D97-AF65-F5344CB8AC3E}">
        <p14:creationId xmlns:p14="http://schemas.microsoft.com/office/powerpoint/2010/main" val="3905623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923CB-6526-1F4B-80D4-8251D325A6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2FEB9-AEDC-E546-9892-BAAB90FD7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Optimize rewards over many Agents</a:t>
            </a:r>
          </a:p>
          <a:p>
            <a:pPr lvl="1"/>
            <a:r>
              <a:rPr lang="en-US" dirty="0"/>
              <a:t>Similar DP exists, but exponential in # of Agent types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Pre-Existing Designers</a:t>
            </a:r>
          </a:p>
          <a:p>
            <a:pPr lvl="1"/>
            <a:r>
              <a:rPr lang="en-US" dirty="0"/>
              <a:t>What if other Designers have already built platforms?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Similar DP exists</a:t>
            </a:r>
          </a:p>
        </p:txBody>
      </p:sp>
    </p:spTree>
    <p:extLst>
      <p:ext uri="{BB962C8B-B14F-4D97-AF65-F5344CB8AC3E}">
        <p14:creationId xmlns:p14="http://schemas.microsoft.com/office/powerpoint/2010/main" val="20806766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EE77-1D0C-C942-A44A-4E6EFBFF7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667B3-F6BC-1B47-B033-0A7DFBF6C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Designer vs. Designer</a:t>
            </a:r>
          </a:p>
          <a:p>
            <a:endParaRPr lang="en-US" dirty="0"/>
          </a:p>
          <a:p>
            <a:r>
              <a:rPr lang="en-US" dirty="0"/>
              <a:t>We assumed everything is known to both sides</a:t>
            </a:r>
          </a:p>
          <a:p>
            <a:pPr lvl="1"/>
            <a:r>
              <a:rPr lang="en-US" dirty="0"/>
              <a:t>What about learning settings?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Privacy/Fairness questions for Agent</a:t>
            </a:r>
          </a:p>
          <a:p>
            <a:endParaRPr lang="en-US" dirty="0"/>
          </a:p>
          <a:p>
            <a:r>
              <a:rPr lang="en-US" dirty="0"/>
              <a:t>Many others…</a:t>
            </a:r>
          </a:p>
        </p:txBody>
      </p:sp>
    </p:spTree>
    <p:extLst>
      <p:ext uri="{BB962C8B-B14F-4D97-AF65-F5344CB8AC3E}">
        <p14:creationId xmlns:p14="http://schemas.microsoft.com/office/powerpoint/2010/main" val="1505690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2525A-E411-8247-8FD1-164067E88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Platform Design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E317975-7DBC-D04F-93AC-AFF57D67F233}"/>
              </a:ext>
            </a:extLst>
          </p:cNvPr>
          <p:cNvGrpSpPr/>
          <p:nvPr/>
        </p:nvGrpSpPr>
        <p:grpSpPr>
          <a:xfrm>
            <a:off x="3437844" y="9353073"/>
            <a:ext cx="9649202" cy="6329083"/>
            <a:chOff x="800888" y="4775060"/>
            <a:chExt cx="11612502" cy="782723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D10952E6-A0A6-6141-B2BF-D600452C83A2}"/>
                </a:ext>
              </a:extLst>
            </p:cNvPr>
            <p:cNvGrpSpPr/>
            <p:nvPr/>
          </p:nvGrpSpPr>
          <p:grpSpPr>
            <a:xfrm>
              <a:off x="800888" y="4775060"/>
              <a:ext cx="11612502" cy="7827238"/>
              <a:chOff x="1879427" y="17477788"/>
              <a:chExt cx="11612502" cy="7827238"/>
            </a:xfrm>
          </p:grpSpPr>
          <p:sp>
            <p:nvSpPr>
              <p:cNvPr id="9" name="Title 1">
                <a:extLst>
                  <a:ext uri="{FF2B5EF4-FFF2-40B4-BE49-F238E27FC236}">
                    <a16:creationId xmlns:a16="http://schemas.microsoft.com/office/drawing/2014/main" id="{63384EE1-B77A-EB4D-801D-E20B4BF8E42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81272" y="17477788"/>
                <a:ext cx="10515600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ctr" defTabSz="36576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24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4400" b="1" dirty="0">
                    <a:latin typeface="+mn-lt"/>
                  </a:rPr>
                  <a:t>Bi-Level MDP Optimization Model</a:t>
                </a:r>
              </a:p>
            </p:txBody>
          </p:sp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0D990D6F-F5F7-154F-ACAE-9B054DFB35C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81272" y="19095943"/>
                <a:ext cx="10849303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3657600" rtl="0" eaLnBrk="1" latinLnBrk="0" hangingPunct="1">
                  <a:lnSpc>
                    <a:spcPct val="90000"/>
                  </a:lnSpc>
                  <a:spcBef>
                    <a:spcPts val="4000"/>
                  </a:spcBef>
                  <a:buFont typeface="Arial" panose="020B0604020202020204" pitchFamily="34" charset="0"/>
                  <a:buNone/>
                  <a:defRPr sz="9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8288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8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6576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7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4864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6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3152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6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91440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6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9728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6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8016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6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46304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6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5400" dirty="0"/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76B27A17-FF23-8D41-A1AD-EECD472899C5}"/>
                  </a:ext>
                </a:extLst>
              </p:cNvPr>
              <p:cNvSpPr/>
              <p:nvPr/>
            </p:nvSpPr>
            <p:spPr>
              <a:xfrm>
                <a:off x="1879427" y="17477788"/>
                <a:ext cx="11612502" cy="7827238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EBCBEE09-915B-3545-9E35-8FA71F629572}"/>
                </a:ext>
              </a:extLst>
            </p:cNvPr>
            <p:cNvSpPr txBox="1"/>
            <p:nvPr/>
          </p:nvSpPr>
          <p:spPr>
            <a:xfrm>
              <a:off x="1349435" y="6225182"/>
              <a:ext cx="8725909" cy="951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>
                  <a:solidFill>
                    <a:srgbClr val="0070C0"/>
                  </a:solidFill>
                </a:rPr>
                <a:t>Agent</a:t>
              </a:r>
              <a:r>
                <a:rPr lang="en-US" sz="4400" dirty="0"/>
                <a:t>: participates in Life MDP</a:t>
              </a: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38DFBD8-BE1F-9849-9A40-C129281E3393}"/>
                </a:ext>
              </a:extLst>
            </p:cNvPr>
            <p:cNvSpPr txBox="1"/>
            <p:nvPr/>
          </p:nvSpPr>
          <p:spPr>
            <a:xfrm>
              <a:off x="1325879" y="7431757"/>
              <a:ext cx="10192454" cy="1788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00B050"/>
                  </a:solidFill>
                </a:rPr>
                <a:t>Designer</a:t>
              </a:r>
              <a:r>
                <a:rPr lang="en-US" sz="4400" dirty="0"/>
                <a:t>: tweaks the Life MDP by building platforms.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B4FDC31-845D-E34C-B1B4-AF1F69A2B358}"/>
                </a:ext>
              </a:extLst>
            </p:cNvPr>
            <p:cNvSpPr txBox="1"/>
            <p:nvPr/>
          </p:nvSpPr>
          <p:spPr>
            <a:xfrm>
              <a:off x="1349436" y="9429575"/>
              <a:ext cx="10820322" cy="2626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C00000"/>
                  </a:solidFill>
                </a:rPr>
                <a:t>Goal</a:t>
              </a:r>
              <a:r>
                <a:rPr lang="en-US" sz="4400" dirty="0"/>
                <a:t>: </a:t>
              </a:r>
              <a:r>
                <a:rPr lang="en-US" sz="4400" dirty="0">
                  <a:solidFill>
                    <a:srgbClr val="00B050"/>
                  </a:solidFill>
                </a:rPr>
                <a:t>Designer</a:t>
              </a:r>
              <a:r>
                <a:rPr lang="en-US" sz="4400" dirty="0"/>
                <a:t> wants to indirectly       optimize its reward via </a:t>
              </a:r>
              <a:r>
                <a:rPr lang="en-US" sz="4400" dirty="0">
                  <a:solidFill>
                    <a:srgbClr val="0070C0"/>
                  </a:solidFill>
                </a:rPr>
                <a:t>Agent</a:t>
              </a:r>
              <a:r>
                <a:rPr lang="en-US" sz="4400" dirty="0"/>
                <a:t>’s optimal behavior! (Find Stackelberg)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D9E58A-2BD8-444A-81D9-F3C621044F6E}"/>
              </a:ext>
            </a:extLst>
          </p:cNvPr>
          <p:cNvGrpSpPr/>
          <p:nvPr/>
        </p:nvGrpSpPr>
        <p:grpSpPr>
          <a:xfrm>
            <a:off x="3590244" y="9505473"/>
            <a:ext cx="9649202" cy="6329083"/>
            <a:chOff x="800888" y="4775060"/>
            <a:chExt cx="11612502" cy="7827238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0F27775B-ADBA-D943-8C22-A7B4532DDD9A}"/>
                </a:ext>
              </a:extLst>
            </p:cNvPr>
            <p:cNvGrpSpPr/>
            <p:nvPr/>
          </p:nvGrpSpPr>
          <p:grpSpPr>
            <a:xfrm>
              <a:off x="800888" y="4775060"/>
              <a:ext cx="11612502" cy="7827238"/>
              <a:chOff x="1879427" y="17477788"/>
              <a:chExt cx="11612502" cy="7827238"/>
            </a:xfrm>
          </p:grpSpPr>
          <p:sp>
            <p:nvSpPr>
              <p:cNvPr id="17" name="Title 1">
                <a:extLst>
                  <a:ext uri="{FF2B5EF4-FFF2-40B4-BE49-F238E27FC236}">
                    <a16:creationId xmlns:a16="http://schemas.microsoft.com/office/drawing/2014/main" id="{E1D15338-64D2-9D48-9A56-EC592DDE5F6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81272" y="17477788"/>
                <a:ext cx="10515600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ctr" defTabSz="36576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240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4400" b="1" dirty="0">
                    <a:latin typeface="+mn-lt"/>
                  </a:rPr>
                  <a:t>Bi-Level MDP Optimization Model</a:t>
                </a:r>
              </a:p>
            </p:txBody>
          </p:sp>
          <p:sp>
            <p:nvSpPr>
              <p:cNvPr id="18" name="Content Placeholder 2">
                <a:extLst>
                  <a:ext uri="{FF2B5EF4-FFF2-40B4-BE49-F238E27FC236}">
                    <a16:creationId xmlns:a16="http://schemas.microsoft.com/office/drawing/2014/main" id="{111639A7-8E59-8944-9B15-FD5400FE34CA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081272" y="19095943"/>
                <a:ext cx="10849303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Autofit/>
              </a:bodyPr>
              <a:lstStyle>
                <a:lvl1pPr marL="0" indent="0" algn="ctr" defTabSz="3657600" rtl="0" eaLnBrk="1" latinLnBrk="0" hangingPunct="1">
                  <a:lnSpc>
                    <a:spcPct val="90000"/>
                  </a:lnSpc>
                  <a:spcBef>
                    <a:spcPts val="4000"/>
                  </a:spcBef>
                  <a:buFont typeface="Arial" panose="020B0604020202020204" pitchFamily="34" charset="0"/>
                  <a:buNone/>
                  <a:defRPr sz="9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18288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8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36576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7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54864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6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73152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6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91440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6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109728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6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128016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6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14630400" indent="0" algn="ctr" defTabSz="3657600" rtl="0" eaLnBrk="1" latinLnBrk="0" hangingPunct="1">
                  <a:lnSpc>
                    <a:spcPct val="90000"/>
                  </a:lnSpc>
                  <a:spcBef>
                    <a:spcPts val="2000"/>
                  </a:spcBef>
                  <a:buFont typeface="Arial" panose="020B0604020202020204" pitchFamily="34" charset="0"/>
                  <a:buNone/>
                  <a:defRPr sz="6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en-US" sz="5400" dirty="0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DA0FF3C-09EC-C340-8DF0-20F2AB7271DD}"/>
                  </a:ext>
                </a:extLst>
              </p:cNvPr>
              <p:cNvSpPr/>
              <p:nvPr/>
            </p:nvSpPr>
            <p:spPr>
              <a:xfrm>
                <a:off x="1879427" y="17477788"/>
                <a:ext cx="11612502" cy="7827238"/>
              </a:xfrm>
              <a:prstGeom prst="rect">
                <a:avLst/>
              </a:prstGeom>
              <a:noFill/>
              <a:ln w="571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E53E1CCE-E1BA-0A4D-99AD-2A76A40FD692}"/>
                </a:ext>
              </a:extLst>
            </p:cNvPr>
            <p:cNvSpPr txBox="1"/>
            <p:nvPr/>
          </p:nvSpPr>
          <p:spPr>
            <a:xfrm>
              <a:off x="1349435" y="6225182"/>
              <a:ext cx="8725909" cy="9515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>
                  <a:solidFill>
                    <a:srgbClr val="0070C0"/>
                  </a:solidFill>
                </a:rPr>
                <a:t>Agent</a:t>
              </a:r>
              <a:r>
                <a:rPr lang="en-US" sz="4400" dirty="0"/>
                <a:t>: participates in Life MDP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7559FB2-F157-4342-8117-30E61D8D867B}"/>
                </a:ext>
              </a:extLst>
            </p:cNvPr>
            <p:cNvSpPr txBox="1"/>
            <p:nvPr/>
          </p:nvSpPr>
          <p:spPr>
            <a:xfrm>
              <a:off x="1325879" y="7431757"/>
              <a:ext cx="10192454" cy="17889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00B050"/>
                  </a:solidFill>
                </a:rPr>
                <a:t>Designer</a:t>
              </a:r>
              <a:r>
                <a:rPr lang="en-US" sz="4400" dirty="0"/>
                <a:t>: tweaks the Life MDP by building platforms.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2D7324FD-8708-6746-9910-675F0D364ECB}"/>
                </a:ext>
              </a:extLst>
            </p:cNvPr>
            <p:cNvSpPr txBox="1"/>
            <p:nvPr/>
          </p:nvSpPr>
          <p:spPr>
            <a:xfrm>
              <a:off x="1349436" y="9429575"/>
              <a:ext cx="10820322" cy="2626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dirty="0">
                  <a:solidFill>
                    <a:srgbClr val="C00000"/>
                  </a:solidFill>
                </a:rPr>
                <a:t>Goal</a:t>
              </a:r>
              <a:r>
                <a:rPr lang="en-US" sz="4400" dirty="0"/>
                <a:t>: </a:t>
              </a:r>
              <a:r>
                <a:rPr lang="en-US" sz="4400" dirty="0">
                  <a:solidFill>
                    <a:srgbClr val="00B050"/>
                  </a:solidFill>
                </a:rPr>
                <a:t>Designer</a:t>
              </a:r>
              <a:r>
                <a:rPr lang="en-US" sz="4400" dirty="0"/>
                <a:t> wants to indirectly       optimize its reward via </a:t>
              </a:r>
              <a:r>
                <a:rPr lang="en-US" sz="4400" dirty="0">
                  <a:solidFill>
                    <a:srgbClr val="0070C0"/>
                  </a:solidFill>
                </a:rPr>
                <a:t>Agent</a:t>
              </a:r>
              <a:r>
                <a:rPr lang="en-US" sz="4400" dirty="0"/>
                <a:t>’s optimal behavior! (Find Stackelberg)</a:t>
              </a:r>
            </a:p>
          </p:txBody>
        </p:sp>
      </p:grpSp>
      <p:sp>
        <p:nvSpPr>
          <p:cNvPr id="20" name="Title 1">
            <a:extLst>
              <a:ext uri="{FF2B5EF4-FFF2-40B4-BE49-F238E27FC236}">
                <a16:creationId xmlns:a16="http://schemas.microsoft.com/office/drawing/2014/main" id="{028BE208-9675-854B-8260-245C5944E2A6}"/>
              </a:ext>
            </a:extLst>
          </p:cNvPr>
          <p:cNvSpPr txBox="1">
            <a:spLocks/>
          </p:cNvSpPr>
          <p:nvPr/>
        </p:nvSpPr>
        <p:spPr>
          <a:xfrm>
            <a:off x="3910364" y="9657873"/>
            <a:ext cx="8737751" cy="10718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6576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400" b="1" dirty="0">
                <a:latin typeface="+mn-lt"/>
              </a:rPr>
              <a:t>Bi-Level MDP Optimization Model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B560614-F376-CD42-B60C-D7E8634EA4E8}"/>
              </a:ext>
            </a:extLst>
          </p:cNvPr>
          <p:cNvSpPr/>
          <p:nvPr/>
        </p:nvSpPr>
        <p:spPr>
          <a:xfrm>
            <a:off x="3742644" y="9657873"/>
            <a:ext cx="9649202" cy="6329083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E762792-6884-FD48-A9CD-93C921446ADF}"/>
              </a:ext>
            </a:extLst>
          </p:cNvPr>
          <p:cNvSpPr txBox="1"/>
          <p:nvPr/>
        </p:nvSpPr>
        <p:spPr>
          <a:xfrm>
            <a:off x="4198449" y="10830438"/>
            <a:ext cx="72506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>
                <a:solidFill>
                  <a:srgbClr val="0070C0"/>
                </a:solidFill>
              </a:rPr>
              <a:t>Agent</a:t>
            </a:r>
            <a:r>
              <a:rPr lang="en-US" sz="4400" dirty="0"/>
              <a:t>: participates in Life MDP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B8BE2E6-6255-C842-A9DE-0EA0C3AF79F0}"/>
              </a:ext>
            </a:extLst>
          </p:cNvPr>
          <p:cNvSpPr txBox="1"/>
          <p:nvPr/>
        </p:nvSpPr>
        <p:spPr>
          <a:xfrm>
            <a:off x="4178876" y="11806071"/>
            <a:ext cx="846923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00B050"/>
                </a:solidFill>
              </a:rPr>
              <a:t>Designer</a:t>
            </a:r>
            <a:r>
              <a:rPr lang="en-US" sz="4400" dirty="0"/>
              <a:t>: tweaks the Life MDP by building platforms.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22F393D-F8C1-2942-8DA8-D2A6BA207DDA}"/>
              </a:ext>
            </a:extLst>
          </p:cNvPr>
          <p:cNvSpPr txBox="1"/>
          <p:nvPr/>
        </p:nvSpPr>
        <p:spPr>
          <a:xfrm>
            <a:off x="4198450" y="13421501"/>
            <a:ext cx="899095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solidFill>
                  <a:srgbClr val="C00000"/>
                </a:solidFill>
              </a:rPr>
              <a:t>Goal</a:t>
            </a:r>
            <a:r>
              <a:rPr lang="en-US" sz="4400" dirty="0"/>
              <a:t>: </a:t>
            </a:r>
            <a:r>
              <a:rPr lang="en-US" sz="4400" dirty="0">
                <a:solidFill>
                  <a:srgbClr val="00B050"/>
                </a:solidFill>
              </a:rPr>
              <a:t>Designer</a:t>
            </a:r>
            <a:r>
              <a:rPr lang="en-US" sz="4400" dirty="0"/>
              <a:t> wants to indirectly       optimize its reward via </a:t>
            </a:r>
            <a:r>
              <a:rPr lang="en-US" sz="4400" dirty="0">
                <a:solidFill>
                  <a:srgbClr val="0070C0"/>
                </a:solidFill>
              </a:rPr>
              <a:t>Agent</a:t>
            </a:r>
            <a:r>
              <a:rPr lang="en-US" sz="4400" dirty="0"/>
              <a:t>’s optimal behavior! (Find Stackelberg)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6ECACB2-3253-C942-B877-E22B8FE5340F}"/>
              </a:ext>
            </a:extLst>
          </p:cNvPr>
          <p:cNvSpPr txBox="1"/>
          <p:nvPr/>
        </p:nvSpPr>
        <p:spPr>
          <a:xfrm>
            <a:off x="6911163" y="1690687"/>
            <a:ext cx="4784651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Key Idea: Google builds various apps (Maps, Search, Social Network, etc.) and profits based on usage of these apps.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The usage of apps modifies the transitions of the Markov Chain of the user’s life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300" dirty="0"/>
              <a:t>Assume the Designer has linear rewards over the steady state distribution of the resulting Markov chain (agent policy + Life MDP)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3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9C145C8-A21E-AE4F-8FD3-CCB9FB93A4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966" y="1556659"/>
            <a:ext cx="6267995" cy="528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78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E8C06-0A79-5241-87E7-B04E81795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Stackelberg Game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BF398E-8C5B-6A44-8477-3E52471AD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Designer moves first: </a:t>
            </a:r>
          </a:p>
          <a:p>
            <a:pPr lvl="1"/>
            <a:r>
              <a:rPr lang="en-US" dirty="0"/>
              <a:t>Adds </a:t>
            </a:r>
            <a:r>
              <a:rPr lang="en-US" dirty="0">
                <a:solidFill>
                  <a:srgbClr val="FF0000"/>
                </a:solidFill>
              </a:rPr>
              <a:t>platforms</a:t>
            </a:r>
            <a:r>
              <a:rPr lang="en-US" dirty="0"/>
              <a:t> which, if adopted, modify transitions to an existing Markov Chain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Agent moves second:</a:t>
            </a:r>
          </a:p>
          <a:p>
            <a:pPr lvl="1"/>
            <a:r>
              <a:rPr lang="en-US" dirty="0"/>
              <a:t>Receives </a:t>
            </a:r>
            <a:r>
              <a:rPr lang="en-US" dirty="0">
                <a:solidFill>
                  <a:srgbClr val="0070C0"/>
                </a:solidFill>
              </a:rPr>
              <a:t>MDP</a:t>
            </a:r>
            <a:r>
              <a:rPr lang="en-US" dirty="0"/>
              <a:t> from Designer, plays optimal behavior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Example of bi-level MDP optimization</a:t>
            </a:r>
          </a:p>
          <a:p>
            <a:endParaRPr lang="en-US" dirty="0"/>
          </a:p>
          <a:p>
            <a:r>
              <a:rPr lang="en-US" dirty="0"/>
              <a:t>What is the computational complexity of solving for equilibrium?</a:t>
            </a:r>
          </a:p>
        </p:txBody>
      </p:sp>
    </p:spTree>
    <p:extLst>
      <p:ext uri="{BB962C8B-B14F-4D97-AF65-F5344CB8AC3E}">
        <p14:creationId xmlns:p14="http://schemas.microsoft.com/office/powerpoint/2010/main" val="40407649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62B11-B671-9344-9713-9C2FB7CF2C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Computational Tractability I: General Case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8B215F-D8E8-E542-A8A4-FC0C03ACE5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</a:t>
            </a:r>
            <a:r>
              <a:rPr lang="en-US" dirty="0">
                <a:solidFill>
                  <a:srgbClr val="FF0000"/>
                </a:solidFill>
              </a:rPr>
              <a:t>strongly NP-hard </a:t>
            </a:r>
            <a:r>
              <a:rPr lang="en-US" dirty="0"/>
              <a:t>to decide whether the Designer can obtain positive profit – and therefore </a:t>
            </a:r>
            <a:r>
              <a:rPr lang="en-US" dirty="0">
                <a:solidFill>
                  <a:srgbClr val="FF0000"/>
                </a:solidFill>
              </a:rPr>
              <a:t>hard to approximate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Reduction from Set Cover</a:t>
            </a:r>
          </a:p>
          <a:p>
            <a:pPr lvl="1"/>
            <a:r>
              <a:rPr lang="en-US" dirty="0"/>
              <a:t>Designer builds platforms which each solve subset of Agent’s problems.</a:t>
            </a:r>
          </a:p>
          <a:p>
            <a:pPr lvl="1"/>
            <a:r>
              <a:rPr lang="en-US" dirty="0"/>
              <a:t>Most cost-effective covering set is NP hard.</a:t>
            </a:r>
          </a:p>
          <a:p>
            <a:endParaRPr lang="en-US" dirty="0"/>
          </a:p>
          <a:p>
            <a:r>
              <a:rPr lang="en-US" dirty="0"/>
              <a:t>In economic terms, the reduction exploits the complexity of “</a:t>
            </a:r>
            <a:r>
              <a:rPr lang="en-US" dirty="0">
                <a:solidFill>
                  <a:srgbClr val="00B050"/>
                </a:solidFill>
              </a:rPr>
              <a:t>complementary goods</a:t>
            </a:r>
            <a:r>
              <a:rPr lang="en-US" dirty="0"/>
              <a:t>.”</a:t>
            </a:r>
          </a:p>
          <a:p>
            <a:pPr lvl="1"/>
            <a:r>
              <a:rPr lang="en-US" dirty="0"/>
              <a:t>Ex: Brick-and-mortar retail ads help the Agent discover the store, Maps helps the Agent get to the store.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863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218FE-45AA-9743-AFC5-32A83EFDD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Tractable Case: The Flower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F23F1BA-E7A4-B842-BAA1-1AAE18453B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370" y="1690688"/>
            <a:ext cx="9721259" cy="4726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8412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218FE-45AA-9743-AFC5-32A83EFDD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More Tractable Case: The Flower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DE3F4E-F054-C743-A4A5-D915B3977C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Problem can be solved by an FPTAS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Why tractable? </a:t>
            </a:r>
          </a:p>
          <a:p>
            <a:pPr lvl="1"/>
            <a:r>
              <a:rPr lang="en-US" dirty="0">
                <a:solidFill>
                  <a:srgbClr val="00B0F0"/>
                </a:solidFill>
              </a:rPr>
              <a:t>Substitutes</a:t>
            </a:r>
            <a:r>
              <a:rPr lang="en-US" dirty="0"/>
              <a:t> rather than </a:t>
            </a:r>
            <a:r>
              <a:rPr lang="en-US" dirty="0">
                <a:solidFill>
                  <a:srgbClr val="00B050"/>
                </a:solidFill>
              </a:rPr>
              <a:t>complements</a:t>
            </a:r>
          </a:p>
          <a:p>
            <a:pPr lvl="2"/>
            <a:r>
              <a:rPr lang="en-US" dirty="0"/>
              <a:t>Allocate time spent in each platform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Simpler low-level behavior (greedy agent)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Admits a DP upon discretization (knapsack DP)</a:t>
            </a:r>
          </a:p>
        </p:txBody>
      </p:sp>
    </p:spTree>
    <p:extLst>
      <p:ext uri="{BB962C8B-B14F-4D97-AF65-F5344CB8AC3E}">
        <p14:creationId xmlns:p14="http://schemas.microsoft.com/office/powerpoint/2010/main" val="20756238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80AC2B-D8F8-3D47-ABB1-1A6BBB05A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Agent’s Greedy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C63D4E-F4D4-1E42-B10F-098D6D2A28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Sort states by potential function and add until utility = potential: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2E78E70-3E8C-E441-90A1-D1CAB22842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549" y="2477386"/>
            <a:ext cx="10461251" cy="399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614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3F666-09D4-D141-A40B-7AEC61F08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Designer’s Dynamic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F5F17-7FF7-F443-A3FC-24558D979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Designer’s profit function for set of platforms S: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Assume z is discretized and costs are polynomially bounded</a:t>
            </a:r>
          </a:p>
          <a:p>
            <a:r>
              <a:rPr lang="en-US" dirty="0"/>
              <a:t>Goal: (1 - 𝜖) approximate algorithm in polynomial time.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A080D63-48DD-7F46-8377-4249B5C0FE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718" y="2739508"/>
            <a:ext cx="8966200" cy="161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3036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63F666-09D4-D141-A40B-7AEC61F08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Designer’s Dynamic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F5F17-7FF7-F443-A3FC-24558D979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Hash (total profit, revenue, revenue denominator) into a table</a:t>
            </a:r>
          </a:p>
          <a:p>
            <a:pPr lvl="1"/>
            <a:r>
              <a:rPr lang="en-US" dirty="0"/>
              <a:t>Scale the first two terms by 𝜖 * max profit/ num. states and round</a:t>
            </a:r>
          </a:p>
          <a:p>
            <a:pPr lvl="1"/>
            <a:r>
              <a:rPr lang="en-US" dirty="0"/>
              <a:t>Similar to standard Knapsack DP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Store only platform sets that Agent accepts </a:t>
            </a:r>
          </a:p>
          <a:p>
            <a:pPr lvl="1"/>
            <a:r>
              <a:rPr lang="en-US" dirty="0"/>
              <a:t>Easy to simulate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Update the platform set if revenue numerator is smaller</a:t>
            </a:r>
          </a:p>
          <a:p>
            <a:pPr lvl="1"/>
            <a:r>
              <a:rPr lang="en-US" dirty="0"/>
              <a:t>Smaller numerator + any successor set of states is feasible (Agent’s behavior)</a:t>
            </a:r>
          </a:p>
          <a:p>
            <a:pPr lvl="1"/>
            <a:r>
              <a:rPr lang="en-US" dirty="0"/>
              <a:t>Profit is at least current profit minus 𝜖 * max profit/ num. states</a:t>
            </a:r>
          </a:p>
          <a:p>
            <a:pPr lvl="1"/>
            <a:r>
              <a:rPr lang="en-US" dirty="0"/>
              <a:t>Overall suboptimality is at most 𝜖 * max profit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3988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2397</TotalTime>
  <Words>583</Words>
  <Application>Microsoft Macintosh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Platform Design Problem</vt:lpstr>
      <vt:lpstr>Platform Design</vt:lpstr>
      <vt:lpstr>The Stackelberg Game</vt:lpstr>
      <vt:lpstr>Computational Tractability I: General Case</vt:lpstr>
      <vt:lpstr>A More Tractable Case: The Flower</vt:lpstr>
      <vt:lpstr>A More Tractable Case: The Flower</vt:lpstr>
      <vt:lpstr>The Agent’s Greedy Algorithm</vt:lpstr>
      <vt:lpstr>The Designer’s Dynamic Program</vt:lpstr>
      <vt:lpstr>The Designer’s Dynamic Program</vt:lpstr>
      <vt:lpstr>Extensions</vt:lpstr>
      <vt:lpstr>Future Work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Platform Design Problem</dc:title>
  <dc:creator>K V</dc:creator>
  <cp:lastModifiedBy>K V</cp:lastModifiedBy>
  <cp:revision>25</cp:revision>
  <dcterms:created xsi:type="dcterms:W3CDTF">2021-07-18T18:25:42Z</dcterms:created>
  <dcterms:modified xsi:type="dcterms:W3CDTF">2021-07-21T14:12:10Z</dcterms:modified>
</cp:coreProperties>
</file>