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88" r:id="rId3"/>
    <p:sldId id="386" r:id="rId4"/>
    <p:sldId id="380" r:id="rId5"/>
    <p:sldId id="362" r:id="rId6"/>
    <p:sldId id="286" r:id="rId7"/>
    <p:sldId id="289" r:id="rId8"/>
    <p:sldId id="343" r:id="rId9"/>
    <p:sldId id="389" r:id="rId10"/>
    <p:sldId id="391" r:id="rId11"/>
    <p:sldId id="392" r:id="rId12"/>
    <p:sldId id="390" r:id="rId13"/>
    <p:sldId id="272" r:id="rId14"/>
    <p:sldId id="278" r:id="rId15"/>
    <p:sldId id="280" r:id="rId16"/>
    <p:sldId id="281" r:id="rId17"/>
    <p:sldId id="259"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2E9"/>
    <a:srgbClr val="005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2"/>
    <p:restoredTop sz="94574"/>
  </p:normalViewPr>
  <p:slideViewPr>
    <p:cSldViewPr snapToGrid="0" snapToObjects="1">
      <p:cViewPr varScale="1">
        <p:scale>
          <a:sx n="120" d="100"/>
          <a:sy n="120" d="100"/>
        </p:scale>
        <p:origin x="4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4C3A7-2730-F34F-85E1-0498FA23BD9B}" type="datetimeFigureOut">
              <a:rPr lang="en-US" smtClean="0"/>
              <a:t>1/31/22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6B69E-F682-5F4B-8CB7-576E686CDEE6}" type="slidenum">
              <a:rPr lang="en-US" smtClean="0"/>
              <a:t>‹#›</a:t>
            </a:fld>
            <a:endParaRPr lang="en-US"/>
          </a:p>
        </p:txBody>
      </p:sp>
    </p:spTree>
    <p:extLst>
      <p:ext uri="{BB962C8B-B14F-4D97-AF65-F5344CB8AC3E}">
        <p14:creationId xmlns:p14="http://schemas.microsoft.com/office/powerpoint/2010/main" val="3220320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a bit about my research:” </a:t>
            </a:r>
          </a:p>
        </p:txBody>
      </p:sp>
      <p:sp>
        <p:nvSpPr>
          <p:cNvPr id="4" name="Slide Number Placeholder 3"/>
          <p:cNvSpPr>
            <a:spLocks noGrp="1"/>
          </p:cNvSpPr>
          <p:nvPr>
            <p:ph type="sldNum" sz="quarter" idx="5"/>
          </p:nvPr>
        </p:nvSpPr>
        <p:spPr/>
        <p:txBody>
          <a:bodyPr/>
          <a:lstStyle/>
          <a:p>
            <a:fld id="{9D56B69E-F682-5F4B-8CB7-576E686CDEE6}" type="slidenum">
              <a:rPr lang="en-US" smtClean="0"/>
              <a:t>1</a:t>
            </a:fld>
            <a:endParaRPr lang="en-US"/>
          </a:p>
        </p:txBody>
      </p:sp>
    </p:spTree>
    <p:extLst>
      <p:ext uri="{BB962C8B-B14F-4D97-AF65-F5344CB8AC3E}">
        <p14:creationId xmlns:p14="http://schemas.microsoft.com/office/powerpoint/2010/main" val="2910433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Contribution 1: Efficient algorithm to solve this problem when W is known.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Contribution 2: Efficient learning alg to learn low-rank solution when you only have sample access to W via sigma(</a:t>
            </a:r>
            <a:r>
              <a:rPr lang="en-US" dirty="0" err="1"/>
              <a:t>Wx</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Contribution 3: Characterizing improvement over SVD init (theory + empirical tests on real deep nets).</a:t>
            </a:r>
          </a:p>
          <a:p>
            <a:r>
              <a:rPr lang="en-US" dirty="0"/>
              <a:t>“Both in practice and in theory.”</a:t>
            </a:r>
          </a:p>
        </p:txBody>
      </p:sp>
      <p:sp>
        <p:nvSpPr>
          <p:cNvPr id="4" name="Slide Number Placeholder 3"/>
          <p:cNvSpPr>
            <a:spLocks noGrp="1"/>
          </p:cNvSpPr>
          <p:nvPr>
            <p:ph type="sldNum" sz="quarter" idx="5"/>
          </p:nvPr>
        </p:nvSpPr>
        <p:spPr/>
        <p:txBody>
          <a:bodyPr/>
          <a:lstStyle/>
          <a:p>
            <a:fld id="{9D56B69E-F682-5F4B-8CB7-576E686CDEE6}" type="slidenum">
              <a:rPr lang="en-US" smtClean="0"/>
              <a:t>11</a:t>
            </a:fld>
            <a:endParaRPr lang="en-US"/>
          </a:p>
        </p:txBody>
      </p:sp>
    </p:spTree>
    <p:extLst>
      <p:ext uri="{BB962C8B-B14F-4D97-AF65-F5344CB8AC3E}">
        <p14:creationId xmlns:p14="http://schemas.microsoft.com/office/powerpoint/2010/main" val="2225738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to understand computational properties of the economics of the online firm.  In particular,  how does an online firm build platforms to attract user data? Let's move on to a simple model.</a:t>
            </a:r>
          </a:p>
        </p:txBody>
      </p:sp>
      <p:sp>
        <p:nvSpPr>
          <p:cNvPr id="4" name="Slide Number Placeholder 3"/>
          <p:cNvSpPr>
            <a:spLocks noGrp="1"/>
          </p:cNvSpPr>
          <p:nvPr>
            <p:ph type="sldNum" sz="quarter" idx="5"/>
          </p:nvPr>
        </p:nvSpPr>
        <p:spPr/>
        <p:txBody>
          <a:bodyPr/>
          <a:lstStyle/>
          <a:p>
            <a:fld id="{9D56B69E-F682-5F4B-8CB7-576E686CDEE6}" type="slidenum">
              <a:rPr lang="en-US" smtClean="0"/>
              <a:t>13</a:t>
            </a:fld>
            <a:endParaRPr lang="en-US"/>
          </a:p>
        </p:txBody>
      </p:sp>
    </p:spTree>
    <p:extLst>
      <p:ext uri="{BB962C8B-B14F-4D97-AF65-F5344CB8AC3E}">
        <p14:creationId xmlns:p14="http://schemas.microsoft.com/office/powerpoint/2010/main" val="1839959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assume users live their lives in a Markov chain called Life.</a:t>
            </a:r>
          </a:p>
        </p:txBody>
      </p:sp>
      <p:sp>
        <p:nvSpPr>
          <p:cNvPr id="4" name="Slide Number Placeholder 3"/>
          <p:cNvSpPr>
            <a:spLocks noGrp="1"/>
          </p:cNvSpPr>
          <p:nvPr>
            <p:ph type="sldNum" sz="quarter" idx="5"/>
          </p:nvPr>
        </p:nvSpPr>
        <p:spPr/>
        <p:txBody>
          <a:bodyPr/>
          <a:lstStyle/>
          <a:p>
            <a:fld id="{9D56B69E-F682-5F4B-8CB7-576E686CDEE6}" type="slidenum">
              <a:rPr lang="en-US" smtClean="0"/>
              <a:t>14</a:t>
            </a:fld>
            <a:endParaRPr lang="en-US"/>
          </a:p>
        </p:txBody>
      </p:sp>
    </p:spTree>
    <p:extLst>
      <p:ext uri="{BB962C8B-B14F-4D97-AF65-F5344CB8AC3E}">
        <p14:creationId xmlns:p14="http://schemas.microsoft.com/office/powerpoint/2010/main" val="2265674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Agent gives their location data in exchange for access to maps.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Now, if Agent opts in to maps, the Agent can more easily find the retail store she wanted to purchase goods from, and can easily transition to driving to the store to purchase in person.</a:t>
            </a:r>
          </a:p>
          <a:p>
            <a:pPr marL="171450" indent="-171450">
              <a:buFont typeface="Arial" panose="020B0604020202020204" pitchFamily="34" charset="0"/>
              <a:buChar char="•"/>
            </a:pPr>
            <a:r>
              <a:rPr lang="en-US" dirty="0"/>
              <a:t>This is an example of complementary goods: Online advertisements reveal goods an Agent may want to buy, and building a Google Maps platform makes it easier for the Agent to go to the store and buy the good (perhaps an archaic example since now people buy things online). </a:t>
            </a:r>
          </a:p>
          <a:p>
            <a:pPr marL="171450" indent="-171450">
              <a:buFont typeface="Arial" panose="020B0604020202020204" pitchFamily="34" charset="0"/>
              <a:buChar char="•"/>
            </a:pPr>
            <a:r>
              <a:rPr lang="en-US" dirty="0"/>
              <a:t>We can also see how adopting Maps might change other parts of the Agent’s Markov chain (now an MDP): </a:t>
            </a:r>
          </a:p>
          <a:p>
            <a:pPr marL="628650" lvl="1" indent="-171450">
              <a:buFont typeface="Arial" panose="020B0604020202020204" pitchFamily="34" charset="0"/>
              <a:buChar char="•"/>
            </a:pPr>
            <a:r>
              <a:rPr lang="en-US" dirty="0"/>
              <a:t>Easier to find a restaurant you want to go to </a:t>
            </a:r>
          </a:p>
          <a:p>
            <a:pPr marL="628650" lvl="1" indent="-171450">
              <a:buFont typeface="Arial" panose="020B0604020202020204" pitchFamily="34" charset="0"/>
              <a:buChar char="•"/>
            </a:pPr>
            <a:r>
              <a:rPr lang="en-US" dirty="0"/>
              <a:t>Easier to find a movie theatre </a:t>
            </a:r>
          </a:p>
          <a:p>
            <a:pPr marL="628650" lvl="1" indent="-171450">
              <a:buFont typeface="Arial" panose="020B0604020202020204" pitchFamily="34" charset="0"/>
              <a:buChar char="•"/>
            </a:pPr>
            <a:r>
              <a:rPr lang="en-US" dirty="0"/>
              <a:t>Easier to find a hiking trail</a:t>
            </a:r>
          </a:p>
          <a:p>
            <a:pPr marL="628650" lvl="1" indent="-171450">
              <a:buFont typeface="Arial" panose="020B0604020202020204" pitchFamily="34" charset="0"/>
              <a:buChar char="•"/>
            </a:pPr>
            <a:r>
              <a:rPr lang="en-US" dirty="0"/>
              <a:t>Increases likelihoods of transitions from driving to a whole host of other possibilities, while also boosting likelihood from online shopping to driving to a store.</a:t>
            </a:r>
          </a:p>
        </p:txBody>
      </p:sp>
      <p:sp>
        <p:nvSpPr>
          <p:cNvPr id="4" name="Slide Number Placeholder 3"/>
          <p:cNvSpPr>
            <a:spLocks noGrp="1"/>
          </p:cNvSpPr>
          <p:nvPr>
            <p:ph type="sldNum" sz="quarter" idx="5"/>
          </p:nvPr>
        </p:nvSpPr>
        <p:spPr/>
        <p:txBody>
          <a:bodyPr/>
          <a:lstStyle/>
          <a:p>
            <a:fld id="{3A2BE6AB-B6E3-D444-8C2D-356C5CD88EA0}" type="slidenum">
              <a:rPr lang="en-US" smtClean="0"/>
              <a:t>16</a:t>
            </a:fld>
            <a:endParaRPr lang="en-US"/>
          </a:p>
        </p:txBody>
      </p:sp>
    </p:spTree>
    <p:extLst>
      <p:ext uri="{BB962C8B-B14F-4D97-AF65-F5344CB8AC3E}">
        <p14:creationId xmlns:p14="http://schemas.microsoft.com/office/powerpoint/2010/main" val="1720881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“Markov Decision Process”</a:t>
            </a:r>
          </a:p>
          <a:p>
            <a:r>
              <a:rPr lang="en-US" dirty="0"/>
              <a:t>We study computational complexity in this first work: NP-hard in general (platforms are complementary goods) , but tractable to approximate in a special case (platforms are substitute goods).</a:t>
            </a:r>
          </a:p>
        </p:txBody>
      </p:sp>
      <p:sp>
        <p:nvSpPr>
          <p:cNvPr id="4" name="Slide Number Placeholder 3"/>
          <p:cNvSpPr>
            <a:spLocks noGrp="1"/>
          </p:cNvSpPr>
          <p:nvPr>
            <p:ph type="sldNum" sz="quarter" idx="5"/>
          </p:nvPr>
        </p:nvSpPr>
        <p:spPr/>
        <p:txBody>
          <a:bodyPr/>
          <a:lstStyle/>
          <a:p>
            <a:fld id="{9D56B69E-F682-5F4B-8CB7-576E686CDEE6}" type="slidenum">
              <a:rPr lang="en-US" smtClean="0"/>
              <a:t>17</a:t>
            </a:fld>
            <a:endParaRPr lang="en-US"/>
          </a:p>
        </p:txBody>
      </p:sp>
    </p:spTree>
    <p:extLst>
      <p:ext uri="{BB962C8B-B14F-4D97-AF65-F5344CB8AC3E}">
        <p14:creationId xmlns:p14="http://schemas.microsoft.com/office/powerpoint/2010/main" val="2352052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connections to adjacent areas… very interesting and ripe for future work!</a:t>
            </a:r>
          </a:p>
        </p:txBody>
      </p:sp>
      <p:sp>
        <p:nvSpPr>
          <p:cNvPr id="4" name="Slide Number Placeholder 3"/>
          <p:cNvSpPr>
            <a:spLocks noGrp="1"/>
          </p:cNvSpPr>
          <p:nvPr>
            <p:ph type="sldNum" sz="quarter" idx="5"/>
          </p:nvPr>
        </p:nvSpPr>
        <p:spPr/>
        <p:txBody>
          <a:bodyPr/>
          <a:lstStyle/>
          <a:p>
            <a:fld id="{3A2BE6AB-B6E3-D444-8C2D-356C5CD88EA0}" type="slidenum">
              <a:rPr lang="en-US" smtClean="0"/>
              <a:t>18</a:t>
            </a:fld>
            <a:endParaRPr lang="en-US"/>
          </a:p>
        </p:txBody>
      </p:sp>
    </p:spTree>
    <p:extLst>
      <p:ext uri="{BB962C8B-B14F-4D97-AF65-F5344CB8AC3E}">
        <p14:creationId xmlns:p14="http://schemas.microsoft.com/office/powerpoint/2010/main" val="67650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future work, interested in many related settings including resource-efficient sequence modeling and continuing working on platform design + related ideas”.</a:t>
            </a:r>
          </a:p>
          <a:p>
            <a:r>
              <a:rPr lang="en-US" dirty="0"/>
              <a:t>“In the interest of time, I will highlight two recent projects.”</a:t>
            </a:r>
          </a:p>
        </p:txBody>
      </p:sp>
      <p:sp>
        <p:nvSpPr>
          <p:cNvPr id="4" name="Slide Number Placeholder 3"/>
          <p:cNvSpPr>
            <a:spLocks noGrp="1"/>
          </p:cNvSpPr>
          <p:nvPr>
            <p:ph type="sldNum" sz="quarter" idx="5"/>
          </p:nvPr>
        </p:nvSpPr>
        <p:spPr/>
        <p:txBody>
          <a:bodyPr/>
          <a:lstStyle/>
          <a:p>
            <a:fld id="{9D56B69E-F682-5F4B-8CB7-576E686CDEE6}" type="slidenum">
              <a:rPr lang="en-US" smtClean="0"/>
              <a:t>2</a:t>
            </a:fld>
            <a:endParaRPr lang="en-US"/>
          </a:p>
        </p:txBody>
      </p:sp>
    </p:spTree>
    <p:extLst>
      <p:ext uri="{BB962C8B-B14F-4D97-AF65-F5344CB8AC3E}">
        <p14:creationId xmlns:p14="http://schemas.microsoft.com/office/powerpoint/2010/main" val="91152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6B69E-F682-5F4B-8CB7-576E686CDEE6}" type="slidenum">
              <a:rPr lang="en-US" smtClean="0"/>
              <a:t>3</a:t>
            </a:fld>
            <a:endParaRPr lang="en-US"/>
          </a:p>
        </p:txBody>
      </p:sp>
    </p:spTree>
    <p:extLst>
      <p:ext uri="{BB962C8B-B14F-4D97-AF65-F5344CB8AC3E}">
        <p14:creationId xmlns:p14="http://schemas.microsoft.com/office/powerpoint/2010/main" val="254745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models: computational + statistical issues</a:t>
            </a:r>
          </a:p>
          <a:p>
            <a:r>
              <a:rPr lang="en-US" dirty="0"/>
              <a:t>Large amounts of data: computational issues</a:t>
            </a:r>
          </a:p>
        </p:txBody>
      </p:sp>
      <p:sp>
        <p:nvSpPr>
          <p:cNvPr id="4" name="Slide Number Placeholder 3"/>
          <p:cNvSpPr>
            <a:spLocks noGrp="1"/>
          </p:cNvSpPr>
          <p:nvPr>
            <p:ph type="sldNum" sz="quarter" idx="5"/>
          </p:nvPr>
        </p:nvSpPr>
        <p:spPr/>
        <p:txBody>
          <a:bodyPr/>
          <a:lstStyle/>
          <a:p>
            <a:fld id="{9D56B69E-F682-5F4B-8CB7-576E686CDEE6}" type="slidenum">
              <a:rPr lang="en-US" smtClean="0"/>
              <a:t>4</a:t>
            </a:fld>
            <a:endParaRPr lang="en-US"/>
          </a:p>
        </p:txBody>
      </p:sp>
    </p:spTree>
    <p:extLst>
      <p:ext uri="{BB962C8B-B14F-4D97-AF65-F5344CB8AC3E}">
        <p14:creationId xmlns:p14="http://schemas.microsoft.com/office/powerpoint/2010/main" val="149920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sigma is a nonlinearity, and this block replaces full rank parameter matrix with low-rank parameters.</a:t>
            </a:r>
          </a:p>
        </p:txBody>
      </p:sp>
      <p:sp>
        <p:nvSpPr>
          <p:cNvPr id="4" name="Slide Number Placeholder 3"/>
          <p:cNvSpPr>
            <a:spLocks noGrp="1"/>
          </p:cNvSpPr>
          <p:nvPr>
            <p:ph type="sldNum" sz="quarter" idx="5"/>
          </p:nvPr>
        </p:nvSpPr>
        <p:spPr/>
        <p:txBody>
          <a:bodyPr/>
          <a:lstStyle/>
          <a:p>
            <a:fld id="{9D56B69E-F682-5F4B-8CB7-576E686CDEE6}" type="slidenum">
              <a:rPr lang="en-US" smtClean="0"/>
              <a:t>5</a:t>
            </a:fld>
            <a:endParaRPr lang="en-US"/>
          </a:p>
        </p:txBody>
      </p:sp>
    </p:spTree>
    <p:extLst>
      <p:ext uri="{BB962C8B-B14F-4D97-AF65-F5344CB8AC3E}">
        <p14:creationId xmlns:p14="http://schemas.microsoft.com/office/powerpoint/2010/main" val="238871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56B69E-F682-5F4B-8CB7-576E686CDEE6}" type="slidenum">
              <a:rPr lang="en-US" smtClean="0"/>
              <a:t>7</a:t>
            </a:fld>
            <a:endParaRPr lang="en-US"/>
          </a:p>
        </p:txBody>
      </p:sp>
    </p:spTree>
    <p:extLst>
      <p:ext uri="{BB962C8B-B14F-4D97-AF65-F5344CB8AC3E}">
        <p14:creationId xmlns:p14="http://schemas.microsoft.com/office/powerpoint/2010/main" val="109763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minimizing low-rank </a:t>
            </a:r>
            <a:r>
              <a:rPr lang="en-US" dirty="0" err="1"/>
              <a:t>Frobenius</a:t>
            </a:r>
            <a:r>
              <a:rPr lang="en-US" dirty="0"/>
              <a:t> norm as in SVD, we minimize some kernel distance which takes the nonlinearity into account.</a:t>
            </a:r>
          </a:p>
        </p:txBody>
      </p:sp>
      <p:sp>
        <p:nvSpPr>
          <p:cNvPr id="4" name="Slide Number Placeholder 3"/>
          <p:cNvSpPr>
            <a:spLocks noGrp="1"/>
          </p:cNvSpPr>
          <p:nvPr>
            <p:ph type="sldNum" sz="quarter" idx="5"/>
          </p:nvPr>
        </p:nvSpPr>
        <p:spPr/>
        <p:txBody>
          <a:bodyPr/>
          <a:lstStyle/>
          <a:p>
            <a:fld id="{9D56B69E-F682-5F4B-8CB7-576E686CDEE6}" type="slidenum">
              <a:rPr lang="en-US" smtClean="0"/>
              <a:t>8</a:t>
            </a:fld>
            <a:endParaRPr lang="en-US"/>
          </a:p>
        </p:txBody>
      </p:sp>
    </p:spTree>
    <p:extLst>
      <p:ext uri="{BB962C8B-B14F-4D97-AF65-F5344CB8AC3E}">
        <p14:creationId xmlns:p14="http://schemas.microsoft.com/office/powerpoint/2010/main" val="3877796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Contribution 1: Efficient algorithm to solve this problem when W is known.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Contribution 2: Efficient learning alg to learn low-rank solution when you only have sample access to W via sigma(</a:t>
            </a:r>
            <a:r>
              <a:rPr lang="en-US" dirty="0" err="1"/>
              <a:t>Wx</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Contribution 3: Characterizing improvement over SVD init (theory + empirical tests on real deep nets).</a:t>
            </a:r>
          </a:p>
          <a:p>
            <a:r>
              <a:rPr lang="en-US" dirty="0"/>
              <a:t>“Both in practice and in theory.”</a:t>
            </a:r>
          </a:p>
        </p:txBody>
      </p:sp>
      <p:sp>
        <p:nvSpPr>
          <p:cNvPr id="4" name="Slide Number Placeholder 3"/>
          <p:cNvSpPr>
            <a:spLocks noGrp="1"/>
          </p:cNvSpPr>
          <p:nvPr>
            <p:ph type="sldNum" sz="quarter" idx="5"/>
          </p:nvPr>
        </p:nvSpPr>
        <p:spPr/>
        <p:txBody>
          <a:bodyPr/>
          <a:lstStyle/>
          <a:p>
            <a:fld id="{9D56B69E-F682-5F4B-8CB7-576E686CDEE6}" type="slidenum">
              <a:rPr lang="en-US" smtClean="0"/>
              <a:t>9</a:t>
            </a:fld>
            <a:endParaRPr lang="en-US"/>
          </a:p>
        </p:txBody>
      </p:sp>
    </p:spTree>
    <p:extLst>
      <p:ext uri="{BB962C8B-B14F-4D97-AF65-F5344CB8AC3E}">
        <p14:creationId xmlns:p14="http://schemas.microsoft.com/office/powerpoint/2010/main" val="1989488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Contribution 1: Efficient algorithm to solve this problem when W is known.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Contribution 2: Efficient learning alg to learn low-rank solution when you only have sample access to W via sigma(</a:t>
            </a:r>
            <a:r>
              <a:rPr lang="en-US" dirty="0" err="1"/>
              <a:t>Wx</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Contribution 3: Characterizing improvement over SVD init (theory + empirical tests on real deep nets).</a:t>
            </a:r>
          </a:p>
          <a:p>
            <a:r>
              <a:rPr lang="en-US" dirty="0"/>
              <a:t>“Both in practice and in theory.”</a:t>
            </a:r>
          </a:p>
        </p:txBody>
      </p:sp>
      <p:sp>
        <p:nvSpPr>
          <p:cNvPr id="4" name="Slide Number Placeholder 3"/>
          <p:cNvSpPr>
            <a:spLocks noGrp="1"/>
          </p:cNvSpPr>
          <p:nvPr>
            <p:ph type="sldNum" sz="quarter" idx="5"/>
          </p:nvPr>
        </p:nvSpPr>
        <p:spPr/>
        <p:txBody>
          <a:bodyPr/>
          <a:lstStyle/>
          <a:p>
            <a:fld id="{9D56B69E-F682-5F4B-8CB7-576E686CDEE6}" type="slidenum">
              <a:rPr lang="en-US" smtClean="0"/>
              <a:t>10</a:t>
            </a:fld>
            <a:endParaRPr lang="en-US"/>
          </a:p>
        </p:txBody>
      </p:sp>
    </p:spTree>
    <p:extLst>
      <p:ext uri="{BB962C8B-B14F-4D97-AF65-F5344CB8AC3E}">
        <p14:creationId xmlns:p14="http://schemas.microsoft.com/office/powerpoint/2010/main" val="1953056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859B-A7F4-7847-9944-2C78BE5E9F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70DA97-CF0E-A847-869C-FD302FD15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A8C27D-706D-294B-A2C2-C9713D8E7FBB}"/>
              </a:ext>
            </a:extLst>
          </p:cNvPr>
          <p:cNvSpPr>
            <a:spLocks noGrp="1"/>
          </p:cNvSpPr>
          <p:nvPr>
            <p:ph type="dt" sz="half" idx="10"/>
          </p:nvPr>
        </p:nvSpPr>
        <p:spPr/>
        <p:txBody>
          <a:bodyPr/>
          <a:lstStyle/>
          <a:p>
            <a:fld id="{2812053A-30D7-444C-8441-FA5FC69DFEDB}" type="datetimeFigureOut">
              <a:rPr lang="en-US" smtClean="0"/>
              <a:t>1/31/22</a:t>
            </a:fld>
            <a:endParaRPr lang="en-US"/>
          </a:p>
        </p:txBody>
      </p:sp>
      <p:sp>
        <p:nvSpPr>
          <p:cNvPr id="5" name="Footer Placeholder 4">
            <a:extLst>
              <a:ext uri="{FF2B5EF4-FFF2-40B4-BE49-F238E27FC236}">
                <a16:creationId xmlns:a16="http://schemas.microsoft.com/office/drawing/2014/main" id="{15D3205C-95EB-5241-B2C2-02FB9031A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191FD-7FCB-A841-97B2-9832512105D4}"/>
              </a:ext>
            </a:extLst>
          </p:cNvPr>
          <p:cNvSpPr>
            <a:spLocks noGrp="1"/>
          </p:cNvSpPr>
          <p:nvPr>
            <p:ph type="sldNum" sz="quarter" idx="12"/>
          </p:nvPr>
        </p:nvSpPr>
        <p:spPr/>
        <p:txBody>
          <a:bodyPr/>
          <a:lstStyle/>
          <a:p>
            <a:fld id="{55E0B40D-3C42-1349-8D46-2B9544D7509B}" type="slidenum">
              <a:rPr lang="en-US" smtClean="0"/>
              <a:t>‹#›</a:t>
            </a:fld>
            <a:endParaRPr lang="en-US"/>
          </a:p>
        </p:txBody>
      </p:sp>
    </p:spTree>
    <p:extLst>
      <p:ext uri="{BB962C8B-B14F-4D97-AF65-F5344CB8AC3E}">
        <p14:creationId xmlns:p14="http://schemas.microsoft.com/office/powerpoint/2010/main" val="3337312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942F-CEEA-2B4F-BC58-E2E7B43236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D1D052-A5E9-0E4F-AF1D-B08547CD0F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07406-6BEC-E746-BE0F-24160B54B905}"/>
              </a:ext>
            </a:extLst>
          </p:cNvPr>
          <p:cNvSpPr>
            <a:spLocks noGrp="1"/>
          </p:cNvSpPr>
          <p:nvPr>
            <p:ph type="dt" sz="half" idx="10"/>
          </p:nvPr>
        </p:nvSpPr>
        <p:spPr/>
        <p:txBody>
          <a:bodyPr/>
          <a:lstStyle/>
          <a:p>
            <a:fld id="{2812053A-30D7-444C-8441-FA5FC69DFEDB}" type="datetimeFigureOut">
              <a:rPr lang="en-US" smtClean="0"/>
              <a:t>1/31/22</a:t>
            </a:fld>
            <a:endParaRPr lang="en-US"/>
          </a:p>
        </p:txBody>
      </p:sp>
      <p:sp>
        <p:nvSpPr>
          <p:cNvPr id="5" name="Footer Placeholder 4">
            <a:extLst>
              <a:ext uri="{FF2B5EF4-FFF2-40B4-BE49-F238E27FC236}">
                <a16:creationId xmlns:a16="http://schemas.microsoft.com/office/drawing/2014/main" id="{79CB5D8B-5893-AB4E-8659-473AC150A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29B55-AE3E-2444-8EA2-E18404F169A2}"/>
              </a:ext>
            </a:extLst>
          </p:cNvPr>
          <p:cNvSpPr>
            <a:spLocks noGrp="1"/>
          </p:cNvSpPr>
          <p:nvPr>
            <p:ph type="sldNum" sz="quarter" idx="12"/>
          </p:nvPr>
        </p:nvSpPr>
        <p:spPr/>
        <p:txBody>
          <a:bodyPr/>
          <a:lstStyle/>
          <a:p>
            <a:fld id="{55E0B40D-3C42-1349-8D46-2B9544D7509B}" type="slidenum">
              <a:rPr lang="en-US" smtClean="0"/>
              <a:t>‹#›</a:t>
            </a:fld>
            <a:endParaRPr lang="en-US"/>
          </a:p>
        </p:txBody>
      </p:sp>
    </p:spTree>
    <p:extLst>
      <p:ext uri="{BB962C8B-B14F-4D97-AF65-F5344CB8AC3E}">
        <p14:creationId xmlns:p14="http://schemas.microsoft.com/office/powerpoint/2010/main" val="168716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CBBCC0-D204-B540-B377-7FC7B69EFD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EED4F4-61BA-7246-8584-1474469A47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63230-180B-1B41-8D46-B754FF4DC5AC}"/>
              </a:ext>
            </a:extLst>
          </p:cNvPr>
          <p:cNvSpPr>
            <a:spLocks noGrp="1"/>
          </p:cNvSpPr>
          <p:nvPr>
            <p:ph type="dt" sz="half" idx="10"/>
          </p:nvPr>
        </p:nvSpPr>
        <p:spPr/>
        <p:txBody>
          <a:bodyPr/>
          <a:lstStyle/>
          <a:p>
            <a:fld id="{2812053A-30D7-444C-8441-FA5FC69DFEDB}" type="datetimeFigureOut">
              <a:rPr lang="en-US" smtClean="0"/>
              <a:t>1/31/22</a:t>
            </a:fld>
            <a:endParaRPr lang="en-US"/>
          </a:p>
        </p:txBody>
      </p:sp>
      <p:sp>
        <p:nvSpPr>
          <p:cNvPr id="5" name="Footer Placeholder 4">
            <a:extLst>
              <a:ext uri="{FF2B5EF4-FFF2-40B4-BE49-F238E27FC236}">
                <a16:creationId xmlns:a16="http://schemas.microsoft.com/office/drawing/2014/main" id="{8D993390-0F07-0642-BE22-369B0F462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CCD29-EE1E-264C-8E97-C3503467A931}"/>
              </a:ext>
            </a:extLst>
          </p:cNvPr>
          <p:cNvSpPr>
            <a:spLocks noGrp="1"/>
          </p:cNvSpPr>
          <p:nvPr>
            <p:ph type="sldNum" sz="quarter" idx="12"/>
          </p:nvPr>
        </p:nvSpPr>
        <p:spPr/>
        <p:txBody>
          <a:bodyPr/>
          <a:lstStyle/>
          <a:p>
            <a:fld id="{55E0B40D-3C42-1349-8D46-2B9544D7509B}" type="slidenum">
              <a:rPr lang="en-US" smtClean="0"/>
              <a:t>‹#›</a:t>
            </a:fld>
            <a:endParaRPr lang="en-US"/>
          </a:p>
        </p:txBody>
      </p:sp>
    </p:spTree>
    <p:extLst>
      <p:ext uri="{BB962C8B-B14F-4D97-AF65-F5344CB8AC3E}">
        <p14:creationId xmlns:p14="http://schemas.microsoft.com/office/powerpoint/2010/main" val="271618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02F0-A8B7-E549-BEDE-6B79EF7B23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8EF99E-A140-BB4C-8238-B7317E5BE6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BF4DD-C567-1A42-A14A-347CE110B647}"/>
              </a:ext>
            </a:extLst>
          </p:cNvPr>
          <p:cNvSpPr>
            <a:spLocks noGrp="1"/>
          </p:cNvSpPr>
          <p:nvPr>
            <p:ph type="dt" sz="half" idx="10"/>
          </p:nvPr>
        </p:nvSpPr>
        <p:spPr/>
        <p:txBody>
          <a:bodyPr/>
          <a:lstStyle/>
          <a:p>
            <a:fld id="{2812053A-30D7-444C-8441-FA5FC69DFEDB}" type="datetimeFigureOut">
              <a:rPr lang="en-US" smtClean="0"/>
              <a:t>1/31/22</a:t>
            </a:fld>
            <a:endParaRPr lang="en-US"/>
          </a:p>
        </p:txBody>
      </p:sp>
      <p:sp>
        <p:nvSpPr>
          <p:cNvPr id="5" name="Footer Placeholder 4">
            <a:extLst>
              <a:ext uri="{FF2B5EF4-FFF2-40B4-BE49-F238E27FC236}">
                <a16:creationId xmlns:a16="http://schemas.microsoft.com/office/drawing/2014/main" id="{338446B8-92F1-644D-8E9C-0859367B79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36032-0D0C-254A-83CA-D58B84E99678}"/>
              </a:ext>
            </a:extLst>
          </p:cNvPr>
          <p:cNvSpPr>
            <a:spLocks noGrp="1"/>
          </p:cNvSpPr>
          <p:nvPr>
            <p:ph type="sldNum" sz="quarter" idx="12"/>
          </p:nvPr>
        </p:nvSpPr>
        <p:spPr/>
        <p:txBody>
          <a:bodyPr/>
          <a:lstStyle/>
          <a:p>
            <a:fld id="{55E0B40D-3C42-1349-8D46-2B9544D7509B}" type="slidenum">
              <a:rPr lang="en-US" smtClean="0"/>
              <a:t>‹#›</a:t>
            </a:fld>
            <a:endParaRPr lang="en-US"/>
          </a:p>
        </p:txBody>
      </p:sp>
    </p:spTree>
    <p:extLst>
      <p:ext uri="{BB962C8B-B14F-4D97-AF65-F5344CB8AC3E}">
        <p14:creationId xmlns:p14="http://schemas.microsoft.com/office/powerpoint/2010/main" val="411030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2F26-1C91-7442-B5CF-2F89C7D641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93E763-8660-4447-9043-64AA6D8707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92488E-4B5C-414B-A4DD-E08F2B4BF52F}"/>
              </a:ext>
            </a:extLst>
          </p:cNvPr>
          <p:cNvSpPr>
            <a:spLocks noGrp="1"/>
          </p:cNvSpPr>
          <p:nvPr>
            <p:ph type="dt" sz="half" idx="10"/>
          </p:nvPr>
        </p:nvSpPr>
        <p:spPr/>
        <p:txBody>
          <a:bodyPr/>
          <a:lstStyle/>
          <a:p>
            <a:fld id="{2812053A-30D7-444C-8441-FA5FC69DFEDB}" type="datetimeFigureOut">
              <a:rPr lang="en-US" smtClean="0"/>
              <a:t>1/31/22</a:t>
            </a:fld>
            <a:endParaRPr lang="en-US"/>
          </a:p>
        </p:txBody>
      </p:sp>
      <p:sp>
        <p:nvSpPr>
          <p:cNvPr id="5" name="Footer Placeholder 4">
            <a:extLst>
              <a:ext uri="{FF2B5EF4-FFF2-40B4-BE49-F238E27FC236}">
                <a16:creationId xmlns:a16="http://schemas.microsoft.com/office/drawing/2014/main" id="{B31737E2-51D3-4C4A-9330-B7597FDD9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520AA-8D49-BB40-87EB-BD4BBCA880D2}"/>
              </a:ext>
            </a:extLst>
          </p:cNvPr>
          <p:cNvSpPr>
            <a:spLocks noGrp="1"/>
          </p:cNvSpPr>
          <p:nvPr>
            <p:ph type="sldNum" sz="quarter" idx="12"/>
          </p:nvPr>
        </p:nvSpPr>
        <p:spPr/>
        <p:txBody>
          <a:bodyPr/>
          <a:lstStyle/>
          <a:p>
            <a:fld id="{55E0B40D-3C42-1349-8D46-2B9544D7509B}" type="slidenum">
              <a:rPr lang="en-US" smtClean="0"/>
              <a:t>‹#›</a:t>
            </a:fld>
            <a:endParaRPr lang="en-US"/>
          </a:p>
        </p:txBody>
      </p:sp>
    </p:spTree>
    <p:extLst>
      <p:ext uri="{BB962C8B-B14F-4D97-AF65-F5344CB8AC3E}">
        <p14:creationId xmlns:p14="http://schemas.microsoft.com/office/powerpoint/2010/main" val="228051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887FE-1E70-5642-9A14-A64615E64D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477BA3-0AB7-BE4F-9BA6-2573D8F7641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307A05-ECF9-934C-9EB6-C1B3B72DD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7A09F6-BD28-A84C-851A-D33ABE343C9D}"/>
              </a:ext>
            </a:extLst>
          </p:cNvPr>
          <p:cNvSpPr>
            <a:spLocks noGrp="1"/>
          </p:cNvSpPr>
          <p:nvPr>
            <p:ph type="dt" sz="half" idx="10"/>
          </p:nvPr>
        </p:nvSpPr>
        <p:spPr/>
        <p:txBody>
          <a:bodyPr/>
          <a:lstStyle/>
          <a:p>
            <a:fld id="{2812053A-30D7-444C-8441-FA5FC69DFEDB}" type="datetimeFigureOut">
              <a:rPr lang="en-US" smtClean="0"/>
              <a:t>1/31/22</a:t>
            </a:fld>
            <a:endParaRPr lang="en-US"/>
          </a:p>
        </p:txBody>
      </p:sp>
      <p:sp>
        <p:nvSpPr>
          <p:cNvPr id="6" name="Footer Placeholder 5">
            <a:extLst>
              <a:ext uri="{FF2B5EF4-FFF2-40B4-BE49-F238E27FC236}">
                <a16:creationId xmlns:a16="http://schemas.microsoft.com/office/drawing/2014/main" id="{43A4C9D1-3316-4344-B602-6438179E0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DEB436-7572-BE43-97A1-02F94100291F}"/>
              </a:ext>
            </a:extLst>
          </p:cNvPr>
          <p:cNvSpPr>
            <a:spLocks noGrp="1"/>
          </p:cNvSpPr>
          <p:nvPr>
            <p:ph type="sldNum" sz="quarter" idx="12"/>
          </p:nvPr>
        </p:nvSpPr>
        <p:spPr/>
        <p:txBody>
          <a:bodyPr/>
          <a:lstStyle/>
          <a:p>
            <a:fld id="{55E0B40D-3C42-1349-8D46-2B9544D7509B}" type="slidenum">
              <a:rPr lang="en-US" smtClean="0"/>
              <a:t>‹#›</a:t>
            </a:fld>
            <a:endParaRPr lang="en-US"/>
          </a:p>
        </p:txBody>
      </p:sp>
    </p:spTree>
    <p:extLst>
      <p:ext uri="{BB962C8B-B14F-4D97-AF65-F5344CB8AC3E}">
        <p14:creationId xmlns:p14="http://schemas.microsoft.com/office/powerpoint/2010/main" val="292732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566C-FCDD-E44B-BF35-1B481231A6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E4C00A-B7D1-4347-A321-B70D98D540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3217D6-E18E-8440-BDB8-E7D4FCED28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C530C6-8C0D-9B44-BF97-1F9409F963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366F4A-3C46-134F-9668-772E0993EB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402962-6137-ED4A-A039-9D824D8B4EF1}"/>
              </a:ext>
            </a:extLst>
          </p:cNvPr>
          <p:cNvSpPr>
            <a:spLocks noGrp="1"/>
          </p:cNvSpPr>
          <p:nvPr>
            <p:ph type="dt" sz="half" idx="10"/>
          </p:nvPr>
        </p:nvSpPr>
        <p:spPr/>
        <p:txBody>
          <a:bodyPr/>
          <a:lstStyle/>
          <a:p>
            <a:fld id="{2812053A-30D7-444C-8441-FA5FC69DFEDB}" type="datetimeFigureOut">
              <a:rPr lang="en-US" smtClean="0"/>
              <a:t>1/31/22</a:t>
            </a:fld>
            <a:endParaRPr lang="en-US"/>
          </a:p>
        </p:txBody>
      </p:sp>
      <p:sp>
        <p:nvSpPr>
          <p:cNvPr id="8" name="Footer Placeholder 7">
            <a:extLst>
              <a:ext uri="{FF2B5EF4-FFF2-40B4-BE49-F238E27FC236}">
                <a16:creationId xmlns:a16="http://schemas.microsoft.com/office/drawing/2014/main" id="{9F906FAC-34E0-5744-9638-6FFAB86F01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91BDC2-4BC8-6445-BD30-8EC4F7253D8A}"/>
              </a:ext>
            </a:extLst>
          </p:cNvPr>
          <p:cNvSpPr>
            <a:spLocks noGrp="1"/>
          </p:cNvSpPr>
          <p:nvPr>
            <p:ph type="sldNum" sz="quarter" idx="12"/>
          </p:nvPr>
        </p:nvSpPr>
        <p:spPr/>
        <p:txBody>
          <a:bodyPr/>
          <a:lstStyle/>
          <a:p>
            <a:fld id="{55E0B40D-3C42-1349-8D46-2B9544D7509B}" type="slidenum">
              <a:rPr lang="en-US" smtClean="0"/>
              <a:t>‹#›</a:t>
            </a:fld>
            <a:endParaRPr lang="en-US"/>
          </a:p>
        </p:txBody>
      </p:sp>
    </p:spTree>
    <p:extLst>
      <p:ext uri="{BB962C8B-B14F-4D97-AF65-F5344CB8AC3E}">
        <p14:creationId xmlns:p14="http://schemas.microsoft.com/office/powerpoint/2010/main" val="3023150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3368-5285-214F-971E-B18D0B273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1203A8-DD40-5340-8DE8-0058ACD9F4CB}"/>
              </a:ext>
            </a:extLst>
          </p:cNvPr>
          <p:cNvSpPr>
            <a:spLocks noGrp="1"/>
          </p:cNvSpPr>
          <p:nvPr>
            <p:ph type="dt" sz="half" idx="10"/>
          </p:nvPr>
        </p:nvSpPr>
        <p:spPr/>
        <p:txBody>
          <a:bodyPr/>
          <a:lstStyle/>
          <a:p>
            <a:fld id="{2812053A-30D7-444C-8441-FA5FC69DFEDB}" type="datetimeFigureOut">
              <a:rPr lang="en-US" smtClean="0"/>
              <a:t>1/31/22</a:t>
            </a:fld>
            <a:endParaRPr lang="en-US"/>
          </a:p>
        </p:txBody>
      </p:sp>
      <p:sp>
        <p:nvSpPr>
          <p:cNvPr id="4" name="Footer Placeholder 3">
            <a:extLst>
              <a:ext uri="{FF2B5EF4-FFF2-40B4-BE49-F238E27FC236}">
                <a16:creationId xmlns:a16="http://schemas.microsoft.com/office/drawing/2014/main" id="{84AF9C7A-4593-EB4A-86FA-1937EA2549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5E3809-3D96-8046-8F93-D19042C4AE97}"/>
              </a:ext>
            </a:extLst>
          </p:cNvPr>
          <p:cNvSpPr>
            <a:spLocks noGrp="1"/>
          </p:cNvSpPr>
          <p:nvPr>
            <p:ph type="sldNum" sz="quarter" idx="12"/>
          </p:nvPr>
        </p:nvSpPr>
        <p:spPr/>
        <p:txBody>
          <a:bodyPr/>
          <a:lstStyle/>
          <a:p>
            <a:fld id="{55E0B40D-3C42-1349-8D46-2B9544D7509B}" type="slidenum">
              <a:rPr lang="en-US" smtClean="0"/>
              <a:t>‹#›</a:t>
            </a:fld>
            <a:endParaRPr lang="en-US"/>
          </a:p>
        </p:txBody>
      </p:sp>
    </p:spTree>
    <p:extLst>
      <p:ext uri="{BB962C8B-B14F-4D97-AF65-F5344CB8AC3E}">
        <p14:creationId xmlns:p14="http://schemas.microsoft.com/office/powerpoint/2010/main" val="46478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BDA520-A14A-2949-A248-D88FB59E8F47}"/>
              </a:ext>
            </a:extLst>
          </p:cNvPr>
          <p:cNvSpPr>
            <a:spLocks noGrp="1"/>
          </p:cNvSpPr>
          <p:nvPr>
            <p:ph type="dt" sz="half" idx="10"/>
          </p:nvPr>
        </p:nvSpPr>
        <p:spPr/>
        <p:txBody>
          <a:bodyPr/>
          <a:lstStyle/>
          <a:p>
            <a:fld id="{2812053A-30D7-444C-8441-FA5FC69DFEDB}" type="datetimeFigureOut">
              <a:rPr lang="en-US" smtClean="0"/>
              <a:t>1/31/22</a:t>
            </a:fld>
            <a:endParaRPr lang="en-US"/>
          </a:p>
        </p:txBody>
      </p:sp>
      <p:sp>
        <p:nvSpPr>
          <p:cNvPr id="3" name="Footer Placeholder 2">
            <a:extLst>
              <a:ext uri="{FF2B5EF4-FFF2-40B4-BE49-F238E27FC236}">
                <a16:creationId xmlns:a16="http://schemas.microsoft.com/office/drawing/2014/main" id="{AA25F43D-27A5-344E-9E13-76C310F03A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769590-A1AA-F549-90D7-F7FD910554D0}"/>
              </a:ext>
            </a:extLst>
          </p:cNvPr>
          <p:cNvSpPr>
            <a:spLocks noGrp="1"/>
          </p:cNvSpPr>
          <p:nvPr>
            <p:ph type="sldNum" sz="quarter" idx="12"/>
          </p:nvPr>
        </p:nvSpPr>
        <p:spPr/>
        <p:txBody>
          <a:bodyPr/>
          <a:lstStyle/>
          <a:p>
            <a:fld id="{55E0B40D-3C42-1349-8D46-2B9544D7509B}" type="slidenum">
              <a:rPr lang="en-US" smtClean="0"/>
              <a:t>‹#›</a:t>
            </a:fld>
            <a:endParaRPr lang="en-US"/>
          </a:p>
        </p:txBody>
      </p:sp>
    </p:spTree>
    <p:extLst>
      <p:ext uri="{BB962C8B-B14F-4D97-AF65-F5344CB8AC3E}">
        <p14:creationId xmlns:p14="http://schemas.microsoft.com/office/powerpoint/2010/main" val="126574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AFC1-7106-474B-B628-2B30D39210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1DCA8E-1941-1143-B97A-8A0E71F915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5680C9-488F-BE40-9BA5-A37D2E688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C771BB-24C9-C247-80D5-BAB567769870}"/>
              </a:ext>
            </a:extLst>
          </p:cNvPr>
          <p:cNvSpPr>
            <a:spLocks noGrp="1"/>
          </p:cNvSpPr>
          <p:nvPr>
            <p:ph type="dt" sz="half" idx="10"/>
          </p:nvPr>
        </p:nvSpPr>
        <p:spPr/>
        <p:txBody>
          <a:bodyPr/>
          <a:lstStyle/>
          <a:p>
            <a:fld id="{2812053A-30D7-444C-8441-FA5FC69DFEDB}" type="datetimeFigureOut">
              <a:rPr lang="en-US" smtClean="0"/>
              <a:t>1/31/22</a:t>
            </a:fld>
            <a:endParaRPr lang="en-US"/>
          </a:p>
        </p:txBody>
      </p:sp>
      <p:sp>
        <p:nvSpPr>
          <p:cNvPr id="6" name="Footer Placeholder 5">
            <a:extLst>
              <a:ext uri="{FF2B5EF4-FFF2-40B4-BE49-F238E27FC236}">
                <a16:creationId xmlns:a16="http://schemas.microsoft.com/office/drawing/2014/main" id="{12DB2298-6FE2-C544-9100-8BAA8C113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EC2CE7-BECF-B545-94C9-95F335A80AD5}"/>
              </a:ext>
            </a:extLst>
          </p:cNvPr>
          <p:cNvSpPr>
            <a:spLocks noGrp="1"/>
          </p:cNvSpPr>
          <p:nvPr>
            <p:ph type="sldNum" sz="quarter" idx="12"/>
          </p:nvPr>
        </p:nvSpPr>
        <p:spPr/>
        <p:txBody>
          <a:bodyPr/>
          <a:lstStyle/>
          <a:p>
            <a:fld id="{55E0B40D-3C42-1349-8D46-2B9544D7509B}" type="slidenum">
              <a:rPr lang="en-US" smtClean="0"/>
              <a:t>‹#›</a:t>
            </a:fld>
            <a:endParaRPr lang="en-US"/>
          </a:p>
        </p:txBody>
      </p:sp>
    </p:spTree>
    <p:extLst>
      <p:ext uri="{BB962C8B-B14F-4D97-AF65-F5344CB8AC3E}">
        <p14:creationId xmlns:p14="http://schemas.microsoft.com/office/powerpoint/2010/main" val="320337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5CE4-6F3E-A547-9FC7-5C933DE5BF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87D827-BD6C-DA44-BA6D-5367676D11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1D192D-E545-0A4E-BAAC-53924802E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681CF1-9CFE-E34A-B5B5-C370E42B53A5}"/>
              </a:ext>
            </a:extLst>
          </p:cNvPr>
          <p:cNvSpPr>
            <a:spLocks noGrp="1"/>
          </p:cNvSpPr>
          <p:nvPr>
            <p:ph type="dt" sz="half" idx="10"/>
          </p:nvPr>
        </p:nvSpPr>
        <p:spPr/>
        <p:txBody>
          <a:bodyPr/>
          <a:lstStyle/>
          <a:p>
            <a:fld id="{2812053A-30D7-444C-8441-FA5FC69DFEDB}" type="datetimeFigureOut">
              <a:rPr lang="en-US" smtClean="0"/>
              <a:t>1/31/22</a:t>
            </a:fld>
            <a:endParaRPr lang="en-US"/>
          </a:p>
        </p:txBody>
      </p:sp>
      <p:sp>
        <p:nvSpPr>
          <p:cNvPr id="6" name="Footer Placeholder 5">
            <a:extLst>
              <a:ext uri="{FF2B5EF4-FFF2-40B4-BE49-F238E27FC236}">
                <a16:creationId xmlns:a16="http://schemas.microsoft.com/office/drawing/2014/main" id="{EB1A028E-F0BC-E443-8433-7F6489CAF1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0BA31-11C6-134C-97EA-264C06DFF1CC}"/>
              </a:ext>
            </a:extLst>
          </p:cNvPr>
          <p:cNvSpPr>
            <a:spLocks noGrp="1"/>
          </p:cNvSpPr>
          <p:nvPr>
            <p:ph type="sldNum" sz="quarter" idx="12"/>
          </p:nvPr>
        </p:nvSpPr>
        <p:spPr/>
        <p:txBody>
          <a:bodyPr/>
          <a:lstStyle/>
          <a:p>
            <a:fld id="{55E0B40D-3C42-1349-8D46-2B9544D7509B}" type="slidenum">
              <a:rPr lang="en-US" smtClean="0"/>
              <a:t>‹#›</a:t>
            </a:fld>
            <a:endParaRPr lang="en-US"/>
          </a:p>
        </p:txBody>
      </p:sp>
    </p:spTree>
    <p:extLst>
      <p:ext uri="{BB962C8B-B14F-4D97-AF65-F5344CB8AC3E}">
        <p14:creationId xmlns:p14="http://schemas.microsoft.com/office/powerpoint/2010/main" val="1925801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DA6057-E919-FA42-9A07-164966811B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6DBFC2-980A-784E-9F3C-FE54808AB4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1F5FC-4ADB-FC4E-9FA4-30EBBD119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2053A-30D7-444C-8441-FA5FC69DFEDB}" type="datetimeFigureOut">
              <a:rPr lang="en-US" smtClean="0"/>
              <a:t>1/31/22</a:t>
            </a:fld>
            <a:endParaRPr lang="en-US"/>
          </a:p>
        </p:txBody>
      </p:sp>
      <p:sp>
        <p:nvSpPr>
          <p:cNvPr id="5" name="Footer Placeholder 4">
            <a:extLst>
              <a:ext uri="{FF2B5EF4-FFF2-40B4-BE49-F238E27FC236}">
                <a16:creationId xmlns:a16="http://schemas.microsoft.com/office/drawing/2014/main" id="{9996775F-5B9D-9445-AC60-940A528E5C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1587B4-F2A2-6B49-911E-5E562C7D43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0B40D-3C42-1349-8D46-2B9544D7509B}" type="slidenum">
              <a:rPr lang="en-US" smtClean="0"/>
              <a:t>‹#›</a:t>
            </a:fld>
            <a:endParaRPr lang="en-US"/>
          </a:p>
        </p:txBody>
      </p:sp>
    </p:spTree>
    <p:extLst>
      <p:ext uri="{BB962C8B-B14F-4D97-AF65-F5344CB8AC3E}">
        <p14:creationId xmlns:p14="http://schemas.microsoft.com/office/powerpoint/2010/main" val="223087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kiranvodrahalli.github.i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9CF0B0-2CC2-EA4F-8338-6BBEA6CCF436}"/>
              </a:ext>
            </a:extLst>
          </p:cNvPr>
          <p:cNvPicPr>
            <a:picLocks noChangeAspect="1"/>
          </p:cNvPicPr>
          <p:nvPr/>
        </p:nvPicPr>
        <p:blipFill>
          <a:blip r:embed="rId3"/>
          <a:stretch>
            <a:fillRect/>
          </a:stretch>
        </p:blipFill>
        <p:spPr>
          <a:xfrm>
            <a:off x="0" y="0"/>
            <a:ext cx="4542389" cy="6858000"/>
          </a:xfrm>
          <a:prstGeom prst="rect">
            <a:avLst/>
          </a:prstGeom>
        </p:spPr>
      </p:pic>
      <p:sp>
        <p:nvSpPr>
          <p:cNvPr id="10" name="TextBox 9">
            <a:extLst>
              <a:ext uri="{FF2B5EF4-FFF2-40B4-BE49-F238E27FC236}">
                <a16:creationId xmlns:a16="http://schemas.microsoft.com/office/drawing/2014/main" id="{E105B5AD-C9AE-AE45-B9BB-93DB0CD62463}"/>
              </a:ext>
            </a:extLst>
          </p:cNvPr>
          <p:cNvSpPr txBox="1"/>
          <p:nvPr/>
        </p:nvSpPr>
        <p:spPr>
          <a:xfrm>
            <a:off x="4827181" y="191386"/>
            <a:ext cx="6273210" cy="7063472"/>
          </a:xfrm>
          <a:prstGeom prst="rect">
            <a:avLst/>
          </a:prstGeom>
          <a:noFill/>
        </p:spPr>
        <p:txBody>
          <a:bodyPr wrap="square" rtlCol="0">
            <a:spAutoFit/>
          </a:bodyPr>
          <a:lstStyle/>
          <a:p>
            <a:r>
              <a:rPr lang="en-US" sz="3800" dirty="0"/>
              <a:t>Hi, I’m Kiran Vodrahalli.</a:t>
            </a:r>
          </a:p>
          <a:p>
            <a:endParaRPr lang="en-US" sz="3800" dirty="0"/>
          </a:p>
          <a:p>
            <a:r>
              <a:rPr lang="en-US" sz="3800" b="1" dirty="0"/>
              <a:t>Highest-Order Bits:</a:t>
            </a:r>
          </a:p>
          <a:p>
            <a:endParaRPr lang="en-US" sz="3800" dirty="0"/>
          </a:p>
          <a:p>
            <a:pPr marL="571500" indent="-571500">
              <a:buFont typeface="Arial" panose="020B0604020202020204" pitchFamily="34" charset="0"/>
              <a:buChar char="•"/>
            </a:pPr>
            <a:r>
              <a:rPr lang="en-US" sz="2500" b="1" dirty="0"/>
              <a:t>Final year </a:t>
            </a:r>
            <a:r>
              <a:rPr lang="en-US" sz="2500" dirty="0"/>
              <a:t>Ph.D. Candidate @</a:t>
            </a:r>
            <a:r>
              <a:rPr lang="en-US" sz="2500" b="1" dirty="0"/>
              <a:t>Columbia</a:t>
            </a:r>
          </a:p>
          <a:p>
            <a:endParaRPr lang="en-US" sz="2500" dirty="0"/>
          </a:p>
          <a:p>
            <a:pPr marL="571500" indent="-571500">
              <a:buFont typeface="Arial" panose="020B0604020202020204" pitchFamily="34" charset="0"/>
              <a:buChar char="•"/>
            </a:pPr>
            <a:r>
              <a:rPr lang="en-US" sz="2500" b="1" dirty="0"/>
              <a:t>Advisors: </a:t>
            </a:r>
            <a:r>
              <a:rPr lang="en-US" sz="2500" dirty="0"/>
              <a:t>Alex Andoni and Daniel Hsu </a:t>
            </a:r>
          </a:p>
          <a:p>
            <a:pPr marL="571500" indent="-571500">
              <a:buFont typeface="Arial" panose="020B0604020202020204" pitchFamily="34" charset="0"/>
              <a:buChar char="•"/>
            </a:pPr>
            <a:endParaRPr lang="en-US" sz="2500" dirty="0"/>
          </a:p>
          <a:p>
            <a:pPr marL="571500" indent="-571500">
              <a:buFont typeface="Arial" panose="020B0604020202020204" pitchFamily="34" charset="0"/>
              <a:buChar char="•"/>
            </a:pPr>
            <a:r>
              <a:rPr lang="en-US" sz="2500" b="1" dirty="0"/>
              <a:t>Research: </a:t>
            </a:r>
            <a:r>
              <a:rPr lang="en-US" sz="2500" dirty="0"/>
              <a:t>Theory &amp; Practice of ML</a:t>
            </a:r>
          </a:p>
          <a:p>
            <a:pPr marL="571500" indent="-571500">
              <a:buFont typeface="Arial" panose="020B0604020202020204" pitchFamily="34" charset="0"/>
              <a:buChar char="•"/>
            </a:pPr>
            <a:endParaRPr lang="en-US" sz="2500" dirty="0"/>
          </a:p>
          <a:p>
            <a:pPr marL="571500" indent="-571500">
              <a:buFont typeface="Arial" panose="020B0604020202020204" pitchFamily="34" charset="0"/>
              <a:buChar char="•"/>
            </a:pPr>
            <a:r>
              <a:rPr lang="en-US" sz="2500" b="1" dirty="0"/>
              <a:t>Website: </a:t>
            </a:r>
            <a:r>
              <a:rPr lang="en-US" sz="2500" dirty="0">
                <a:hlinkClick r:id="rId4"/>
              </a:rPr>
              <a:t>https://kiranvodrahalli.github.io</a:t>
            </a:r>
            <a:endParaRPr lang="en-US" sz="2500" dirty="0"/>
          </a:p>
          <a:p>
            <a:endParaRPr lang="en-US" sz="2500" dirty="0"/>
          </a:p>
          <a:p>
            <a:pPr marL="571500" indent="-571500">
              <a:buFont typeface="Arial" panose="020B0604020202020204" pitchFamily="34" charset="0"/>
              <a:buChar char="•"/>
            </a:pPr>
            <a:r>
              <a:rPr lang="en-US" sz="2500" b="1" dirty="0"/>
              <a:t>Job Search: </a:t>
            </a:r>
            <a:r>
              <a:rPr lang="en-US" sz="2500" dirty="0"/>
              <a:t>Industry Research or Postdocs  </a:t>
            </a:r>
          </a:p>
          <a:p>
            <a:endParaRPr lang="en-US" sz="3800" dirty="0"/>
          </a:p>
          <a:p>
            <a:endParaRPr lang="en-US" sz="3800" dirty="0"/>
          </a:p>
        </p:txBody>
      </p:sp>
    </p:spTree>
    <p:extLst>
      <p:ext uri="{BB962C8B-B14F-4D97-AF65-F5344CB8AC3E}">
        <p14:creationId xmlns:p14="http://schemas.microsoft.com/office/powerpoint/2010/main" val="1632458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5CF7-B808-0E44-B1A2-CCD72BC54B21}"/>
              </a:ext>
            </a:extLst>
          </p:cNvPr>
          <p:cNvSpPr>
            <a:spLocks noGrp="1"/>
          </p:cNvSpPr>
          <p:nvPr>
            <p:ph type="title"/>
          </p:nvPr>
        </p:nvSpPr>
        <p:spPr/>
        <p:txBody>
          <a:bodyPr/>
          <a:lstStyle/>
          <a:p>
            <a:r>
              <a:rPr lang="en-US" dirty="0"/>
              <a:t>Main Results</a:t>
            </a:r>
          </a:p>
        </p:txBody>
      </p:sp>
      <p:pic>
        <p:nvPicPr>
          <p:cNvPr id="4" name="Picture 3">
            <a:extLst>
              <a:ext uri="{FF2B5EF4-FFF2-40B4-BE49-F238E27FC236}">
                <a16:creationId xmlns:a16="http://schemas.microsoft.com/office/drawing/2014/main" id="{20389CAD-C964-3640-A14A-C8CC56711E60}"/>
              </a:ext>
            </a:extLst>
          </p:cNvPr>
          <p:cNvPicPr>
            <a:picLocks noChangeAspect="1"/>
          </p:cNvPicPr>
          <p:nvPr/>
        </p:nvPicPr>
        <p:blipFill>
          <a:blip r:embed="rId3"/>
          <a:stretch>
            <a:fillRect/>
          </a:stretch>
        </p:blipFill>
        <p:spPr>
          <a:xfrm>
            <a:off x="474162" y="1586162"/>
            <a:ext cx="5621838" cy="5016655"/>
          </a:xfrm>
          <a:prstGeom prst="rect">
            <a:avLst/>
          </a:prstGeom>
        </p:spPr>
      </p:pic>
      <p:sp>
        <p:nvSpPr>
          <p:cNvPr id="5" name="TextBox 4">
            <a:extLst>
              <a:ext uri="{FF2B5EF4-FFF2-40B4-BE49-F238E27FC236}">
                <a16:creationId xmlns:a16="http://schemas.microsoft.com/office/drawing/2014/main" id="{84DBC9A1-57E1-1648-9983-18B16E094379}"/>
              </a:ext>
            </a:extLst>
          </p:cNvPr>
          <p:cNvSpPr txBox="1"/>
          <p:nvPr/>
        </p:nvSpPr>
        <p:spPr>
          <a:xfrm>
            <a:off x="6096000" y="1382640"/>
            <a:ext cx="5865628" cy="4939814"/>
          </a:xfrm>
          <a:prstGeom prst="rect">
            <a:avLst/>
          </a:prstGeom>
          <a:noFill/>
        </p:spPr>
        <p:txBody>
          <a:bodyPr wrap="square" rtlCol="0">
            <a:spAutoFit/>
          </a:bodyPr>
          <a:lstStyle/>
          <a:p>
            <a:pPr marL="457200" indent="-457200">
              <a:buFont typeface="Arial" panose="020B0604020202020204" pitchFamily="34" charset="0"/>
              <a:buChar char="•"/>
            </a:pPr>
            <a:r>
              <a:rPr lang="en-US" sz="3500" dirty="0"/>
              <a:t>Efficient optimal alg for NKP.</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Efficient </a:t>
            </a:r>
            <a:r>
              <a:rPr lang="en-US" sz="3500" i="1" dirty="0"/>
              <a:t>learning </a:t>
            </a:r>
            <a:r>
              <a:rPr lang="en-US" sz="3500" dirty="0"/>
              <a:t>alg for NKP.</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NKP outperforms SVD init.</a:t>
            </a:r>
          </a:p>
          <a:p>
            <a:endParaRPr lang="en-US" sz="3500" dirty="0"/>
          </a:p>
          <a:p>
            <a:pPr marL="457200" indent="-457200">
              <a:buFont typeface="Arial" panose="020B0604020202020204" pitchFamily="34" charset="0"/>
              <a:buChar char="•"/>
            </a:pPr>
            <a:r>
              <a:rPr lang="en-US" sz="3500" dirty="0"/>
              <a:t>Especially with:</a:t>
            </a:r>
          </a:p>
          <a:p>
            <a:pPr marL="914400" lvl="1" indent="-457200">
              <a:buFont typeface="Arial" panose="020B0604020202020204" pitchFamily="34" charset="0"/>
              <a:buChar char="•"/>
            </a:pPr>
            <a:r>
              <a:rPr lang="en-US" sz="3500" dirty="0">
                <a:solidFill>
                  <a:srgbClr val="00B0F0"/>
                </a:solidFill>
              </a:rPr>
              <a:t>Larger width networks</a:t>
            </a:r>
          </a:p>
          <a:p>
            <a:pPr marL="914400" lvl="1" indent="-457200">
              <a:buFont typeface="Arial" panose="020B0604020202020204" pitchFamily="34" charset="0"/>
              <a:buChar char="•"/>
            </a:pPr>
            <a:r>
              <a:rPr lang="en-US" sz="3500" dirty="0"/>
              <a:t>Lower rank approx.</a:t>
            </a:r>
          </a:p>
        </p:txBody>
      </p:sp>
      <p:cxnSp>
        <p:nvCxnSpPr>
          <p:cNvPr id="6" name="Straight Arrow Connector 5">
            <a:extLst>
              <a:ext uri="{FF2B5EF4-FFF2-40B4-BE49-F238E27FC236}">
                <a16:creationId xmlns:a16="http://schemas.microsoft.com/office/drawing/2014/main" id="{37705C55-D05E-1C47-97BF-4A8AF68936A9}"/>
              </a:ext>
            </a:extLst>
          </p:cNvPr>
          <p:cNvCxnSpPr>
            <a:cxnSpLocks/>
          </p:cNvCxnSpPr>
          <p:nvPr/>
        </p:nvCxnSpPr>
        <p:spPr>
          <a:xfrm flipH="1" flipV="1">
            <a:off x="516188" y="5516792"/>
            <a:ext cx="1937783" cy="1160451"/>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373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5CF7-B808-0E44-B1A2-CCD72BC54B21}"/>
              </a:ext>
            </a:extLst>
          </p:cNvPr>
          <p:cNvSpPr>
            <a:spLocks noGrp="1"/>
          </p:cNvSpPr>
          <p:nvPr>
            <p:ph type="title"/>
          </p:nvPr>
        </p:nvSpPr>
        <p:spPr/>
        <p:txBody>
          <a:bodyPr/>
          <a:lstStyle/>
          <a:p>
            <a:r>
              <a:rPr lang="en-US" dirty="0"/>
              <a:t>Main Results</a:t>
            </a:r>
          </a:p>
        </p:txBody>
      </p:sp>
      <p:pic>
        <p:nvPicPr>
          <p:cNvPr id="4" name="Picture 3">
            <a:extLst>
              <a:ext uri="{FF2B5EF4-FFF2-40B4-BE49-F238E27FC236}">
                <a16:creationId xmlns:a16="http://schemas.microsoft.com/office/drawing/2014/main" id="{20389CAD-C964-3640-A14A-C8CC56711E60}"/>
              </a:ext>
            </a:extLst>
          </p:cNvPr>
          <p:cNvPicPr>
            <a:picLocks noChangeAspect="1"/>
          </p:cNvPicPr>
          <p:nvPr/>
        </p:nvPicPr>
        <p:blipFill>
          <a:blip r:embed="rId3"/>
          <a:stretch>
            <a:fillRect/>
          </a:stretch>
        </p:blipFill>
        <p:spPr>
          <a:xfrm>
            <a:off x="474162" y="1586162"/>
            <a:ext cx="5621838" cy="5016655"/>
          </a:xfrm>
          <a:prstGeom prst="rect">
            <a:avLst/>
          </a:prstGeom>
        </p:spPr>
      </p:pic>
      <p:sp>
        <p:nvSpPr>
          <p:cNvPr id="5" name="TextBox 4">
            <a:extLst>
              <a:ext uri="{FF2B5EF4-FFF2-40B4-BE49-F238E27FC236}">
                <a16:creationId xmlns:a16="http://schemas.microsoft.com/office/drawing/2014/main" id="{84DBC9A1-57E1-1648-9983-18B16E094379}"/>
              </a:ext>
            </a:extLst>
          </p:cNvPr>
          <p:cNvSpPr txBox="1"/>
          <p:nvPr/>
        </p:nvSpPr>
        <p:spPr>
          <a:xfrm>
            <a:off x="6096000" y="1382640"/>
            <a:ext cx="5865628" cy="4939814"/>
          </a:xfrm>
          <a:prstGeom prst="rect">
            <a:avLst/>
          </a:prstGeom>
          <a:noFill/>
        </p:spPr>
        <p:txBody>
          <a:bodyPr wrap="square" rtlCol="0">
            <a:spAutoFit/>
          </a:bodyPr>
          <a:lstStyle/>
          <a:p>
            <a:pPr marL="457200" indent="-457200">
              <a:buFont typeface="Arial" panose="020B0604020202020204" pitchFamily="34" charset="0"/>
              <a:buChar char="•"/>
            </a:pPr>
            <a:r>
              <a:rPr lang="en-US" sz="3500" dirty="0"/>
              <a:t>Efficient optimal alg for NKP.</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Efficient </a:t>
            </a:r>
            <a:r>
              <a:rPr lang="en-US" sz="3500" i="1" dirty="0"/>
              <a:t>learning </a:t>
            </a:r>
            <a:r>
              <a:rPr lang="en-US" sz="3500" dirty="0"/>
              <a:t>alg for NKP.</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NKP outperforms SVD init.</a:t>
            </a:r>
          </a:p>
          <a:p>
            <a:endParaRPr lang="en-US" sz="3500" dirty="0"/>
          </a:p>
          <a:p>
            <a:pPr marL="457200" indent="-457200">
              <a:buFont typeface="Arial" panose="020B0604020202020204" pitchFamily="34" charset="0"/>
              <a:buChar char="•"/>
            </a:pPr>
            <a:r>
              <a:rPr lang="en-US" sz="3500" dirty="0"/>
              <a:t>Especially with:</a:t>
            </a:r>
          </a:p>
          <a:p>
            <a:pPr marL="914400" lvl="1" indent="-457200">
              <a:buFont typeface="Arial" panose="020B0604020202020204" pitchFamily="34" charset="0"/>
              <a:buChar char="•"/>
            </a:pPr>
            <a:r>
              <a:rPr lang="en-US" sz="3500" dirty="0">
                <a:solidFill>
                  <a:srgbClr val="00B0F0"/>
                </a:solidFill>
              </a:rPr>
              <a:t>Larger width networks</a:t>
            </a:r>
          </a:p>
          <a:p>
            <a:pPr marL="914400" lvl="1" indent="-457200">
              <a:buFont typeface="Arial" panose="020B0604020202020204" pitchFamily="34" charset="0"/>
              <a:buChar char="•"/>
            </a:pPr>
            <a:r>
              <a:rPr lang="en-US" sz="3500" dirty="0">
                <a:solidFill>
                  <a:srgbClr val="FF42E9"/>
                </a:solidFill>
              </a:rPr>
              <a:t>Lower rank</a:t>
            </a:r>
          </a:p>
        </p:txBody>
      </p:sp>
      <p:cxnSp>
        <p:nvCxnSpPr>
          <p:cNvPr id="6" name="Straight Arrow Connector 5">
            <a:extLst>
              <a:ext uri="{FF2B5EF4-FFF2-40B4-BE49-F238E27FC236}">
                <a16:creationId xmlns:a16="http://schemas.microsoft.com/office/drawing/2014/main" id="{37705C55-D05E-1C47-97BF-4A8AF68936A9}"/>
              </a:ext>
            </a:extLst>
          </p:cNvPr>
          <p:cNvCxnSpPr>
            <a:cxnSpLocks/>
          </p:cNvCxnSpPr>
          <p:nvPr/>
        </p:nvCxnSpPr>
        <p:spPr>
          <a:xfrm flipH="1" flipV="1">
            <a:off x="516188" y="5516792"/>
            <a:ext cx="1937783" cy="1160451"/>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D499455-7A37-284C-BBD6-C73822B4903C}"/>
              </a:ext>
            </a:extLst>
          </p:cNvPr>
          <p:cNvCxnSpPr>
            <a:cxnSpLocks/>
          </p:cNvCxnSpPr>
          <p:nvPr/>
        </p:nvCxnSpPr>
        <p:spPr>
          <a:xfrm flipV="1">
            <a:off x="4125433" y="5103628"/>
            <a:ext cx="1626781" cy="1573615"/>
          </a:xfrm>
          <a:prstGeom prst="straightConnector1">
            <a:avLst/>
          </a:prstGeom>
          <a:ln w="57150">
            <a:solidFill>
              <a:srgbClr val="FF42E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44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08E8-F568-1B4D-8E88-628C416E8027}"/>
              </a:ext>
            </a:extLst>
          </p:cNvPr>
          <p:cNvSpPr>
            <a:spLocks noGrp="1"/>
          </p:cNvSpPr>
          <p:nvPr>
            <p:ph type="title"/>
          </p:nvPr>
        </p:nvSpPr>
        <p:spPr>
          <a:xfrm>
            <a:off x="831850" y="231813"/>
            <a:ext cx="10515600" cy="2852737"/>
          </a:xfrm>
        </p:spPr>
        <p:txBody>
          <a:bodyPr>
            <a:normAutofit/>
          </a:bodyPr>
          <a:lstStyle/>
          <a:p>
            <a:r>
              <a:rPr lang="en-US" sz="3300" b="1" dirty="0"/>
              <a:t>The Platform Design Problem</a:t>
            </a:r>
          </a:p>
        </p:txBody>
      </p:sp>
      <p:sp>
        <p:nvSpPr>
          <p:cNvPr id="3" name="Text Placeholder 2">
            <a:extLst>
              <a:ext uri="{FF2B5EF4-FFF2-40B4-BE49-F238E27FC236}">
                <a16:creationId xmlns:a16="http://schemas.microsoft.com/office/drawing/2014/main" id="{8FDEA996-1021-2D4B-8145-805AD7EEFEB2}"/>
              </a:ext>
            </a:extLst>
          </p:cNvPr>
          <p:cNvSpPr>
            <a:spLocks noGrp="1"/>
          </p:cNvSpPr>
          <p:nvPr>
            <p:ph type="body" idx="1"/>
          </p:nvPr>
        </p:nvSpPr>
        <p:spPr/>
        <p:txBody>
          <a:bodyPr>
            <a:normAutofit/>
          </a:bodyPr>
          <a:lstStyle/>
          <a:p>
            <a:r>
              <a:rPr lang="en-US" dirty="0"/>
              <a:t>Christos Papadimitriou, </a:t>
            </a:r>
            <a:r>
              <a:rPr lang="en-US" b="1" dirty="0"/>
              <a:t>Kiran Vodrahalli</a:t>
            </a:r>
            <a:r>
              <a:rPr lang="en-US" dirty="0"/>
              <a:t>, Mihalis Yannakakis</a:t>
            </a:r>
          </a:p>
          <a:p>
            <a:r>
              <a:rPr lang="en-US" dirty="0"/>
              <a:t>WINE ‘21, NeurIPS Strategic ML Workshop ‘21</a:t>
            </a:r>
          </a:p>
        </p:txBody>
      </p:sp>
    </p:spTree>
    <p:extLst>
      <p:ext uri="{BB962C8B-B14F-4D97-AF65-F5344CB8AC3E}">
        <p14:creationId xmlns:p14="http://schemas.microsoft.com/office/powerpoint/2010/main" val="401986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D889-5CD9-7249-AC2A-6F46D8E2AAAB}"/>
              </a:ext>
            </a:extLst>
          </p:cNvPr>
          <p:cNvSpPr>
            <a:spLocks noGrp="1"/>
          </p:cNvSpPr>
          <p:nvPr>
            <p:ph type="title"/>
          </p:nvPr>
        </p:nvSpPr>
        <p:spPr>
          <a:xfrm>
            <a:off x="838200" y="365125"/>
            <a:ext cx="10515600" cy="1325563"/>
          </a:xfrm>
        </p:spPr>
        <p:txBody>
          <a:bodyPr/>
          <a:lstStyle/>
          <a:p>
            <a:r>
              <a:rPr lang="en-US" dirty="0"/>
              <a:t>Economics of the Online Firm</a:t>
            </a:r>
          </a:p>
        </p:txBody>
      </p:sp>
      <p:grpSp>
        <p:nvGrpSpPr>
          <p:cNvPr id="24" name="Group 23">
            <a:extLst>
              <a:ext uri="{FF2B5EF4-FFF2-40B4-BE49-F238E27FC236}">
                <a16:creationId xmlns:a16="http://schemas.microsoft.com/office/drawing/2014/main" id="{FDD19C56-BEFE-FA4D-826B-6F33AA2B7E3E}"/>
              </a:ext>
            </a:extLst>
          </p:cNvPr>
          <p:cNvGrpSpPr/>
          <p:nvPr/>
        </p:nvGrpSpPr>
        <p:grpSpPr>
          <a:xfrm>
            <a:off x="1067422" y="2020275"/>
            <a:ext cx="3100832" cy="2057997"/>
            <a:chOff x="1186543" y="1967666"/>
            <a:chExt cx="3100832" cy="2057997"/>
          </a:xfrm>
        </p:grpSpPr>
        <p:pic>
          <p:nvPicPr>
            <p:cNvPr id="6" name="Picture 5">
              <a:extLst>
                <a:ext uri="{FF2B5EF4-FFF2-40B4-BE49-F238E27FC236}">
                  <a16:creationId xmlns:a16="http://schemas.microsoft.com/office/drawing/2014/main" id="{09CB5D48-DC22-EE48-A7BB-54F661A16D97}"/>
                </a:ext>
              </a:extLst>
            </p:cNvPr>
            <p:cNvPicPr>
              <a:picLocks noChangeAspect="1"/>
            </p:cNvPicPr>
            <p:nvPr/>
          </p:nvPicPr>
          <p:blipFill>
            <a:blip r:embed="rId3"/>
            <a:stretch>
              <a:fillRect/>
            </a:stretch>
          </p:blipFill>
          <p:spPr>
            <a:xfrm>
              <a:off x="1186543" y="1967666"/>
              <a:ext cx="3100832" cy="1552484"/>
            </a:xfrm>
            <a:prstGeom prst="rect">
              <a:avLst/>
            </a:prstGeom>
          </p:spPr>
        </p:pic>
        <p:sp>
          <p:nvSpPr>
            <p:cNvPr id="15" name="TextBox 14">
              <a:extLst>
                <a:ext uri="{FF2B5EF4-FFF2-40B4-BE49-F238E27FC236}">
                  <a16:creationId xmlns:a16="http://schemas.microsoft.com/office/drawing/2014/main" id="{63A29E6F-622D-F940-8C9C-45D2010226EF}"/>
                </a:ext>
              </a:extLst>
            </p:cNvPr>
            <p:cNvSpPr txBox="1"/>
            <p:nvPr/>
          </p:nvSpPr>
          <p:spPr>
            <a:xfrm>
              <a:off x="1775515" y="3502443"/>
              <a:ext cx="1947399" cy="523220"/>
            </a:xfrm>
            <a:prstGeom prst="rect">
              <a:avLst/>
            </a:prstGeom>
            <a:noFill/>
          </p:spPr>
          <p:txBody>
            <a:bodyPr wrap="square" rtlCol="0">
              <a:spAutoFit/>
            </a:bodyPr>
            <a:lstStyle/>
            <a:p>
              <a:pPr algn="ctr"/>
              <a:r>
                <a:rPr lang="en-US" sz="2800" dirty="0"/>
                <a:t>Online firm</a:t>
              </a:r>
            </a:p>
          </p:txBody>
        </p:sp>
      </p:grpSp>
      <p:grpSp>
        <p:nvGrpSpPr>
          <p:cNvPr id="23" name="Group 22">
            <a:extLst>
              <a:ext uri="{FF2B5EF4-FFF2-40B4-BE49-F238E27FC236}">
                <a16:creationId xmlns:a16="http://schemas.microsoft.com/office/drawing/2014/main" id="{F0975A15-BD19-A34D-962C-E60A05F8AFEA}"/>
              </a:ext>
            </a:extLst>
          </p:cNvPr>
          <p:cNvGrpSpPr/>
          <p:nvPr/>
        </p:nvGrpSpPr>
        <p:grpSpPr>
          <a:xfrm>
            <a:off x="7771653" y="2030330"/>
            <a:ext cx="1737712" cy="2047942"/>
            <a:chOff x="6563339" y="2430134"/>
            <a:chExt cx="1737712" cy="2047942"/>
          </a:xfrm>
        </p:grpSpPr>
        <p:pic>
          <p:nvPicPr>
            <p:cNvPr id="7" name="Picture 6">
              <a:extLst>
                <a:ext uri="{FF2B5EF4-FFF2-40B4-BE49-F238E27FC236}">
                  <a16:creationId xmlns:a16="http://schemas.microsoft.com/office/drawing/2014/main" id="{D7BA390D-46C3-FE45-8CE4-D814A1C62326}"/>
                </a:ext>
              </a:extLst>
            </p:cNvPr>
            <p:cNvPicPr>
              <a:picLocks noChangeAspect="1"/>
            </p:cNvPicPr>
            <p:nvPr/>
          </p:nvPicPr>
          <p:blipFill>
            <a:blip r:embed="rId4"/>
            <a:stretch>
              <a:fillRect/>
            </a:stretch>
          </p:blipFill>
          <p:spPr>
            <a:xfrm>
              <a:off x="6712866" y="2657487"/>
              <a:ext cx="213108" cy="454706"/>
            </a:xfrm>
            <a:prstGeom prst="rect">
              <a:avLst/>
            </a:prstGeom>
          </p:spPr>
        </p:pic>
        <p:pic>
          <p:nvPicPr>
            <p:cNvPr id="8" name="Picture 7">
              <a:extLst>
                <a:ext uri="{FF2B5EF4-FFF2-40B4-BE49-F238E27FC236}">
                  <a16:creationId xmlns:a16="http://schemas.microsoft.com/office/drawing/2014/main" id="{5A43CF7B-56A9-BE4E-A012-6B5E47B2A053}"/>
                </a:ext>
              </a:extLst>
            </p:cNvPr>
            <p:cNvPicPr>
              <a:picLocks noChangeAspect="1"/>
            </p:cNvPicPr>
            <p:nvPr/>
          </p:nvPicPr>
          <p:blipFill>
            <a:blip r:embed="rId4"/>
            <a:stretch>
              <a:fillRect/>
            </a:stretch>
          </p:blipFill>
          <p:spPr>
            <a:xfrm>
              <a:off x="7041297" y="3251407"/>
              <a:ext cx="213108" cy="454706"/>
            </a:xfrm>
            <a:prstGeom prst="rect">
              <a:avLst/>
            </a:prstGeom>
          </p:spPr>
        </p:pic>
        <p:pic>
          <p:nvPicPr>
            <p:cNvPr id="9" name="Picture 8">
              <a:extLst>
                <a:ext uri="{FF2B5EF4-FFF2-40B4-BE49-F238E27FC236}">
                  <a16:creationId xmlns:a16="http://schemas.microsoft.com/office/drawing/2014/main" id="{1985EA35-767C-3043-A06C-7F266B4B1DB1}"/>
                </a:ext>
              </a:extLst>
            </p:cNvPr>
            <p:cNvPicPr>
              <a:picLocks noChangeAspect="1"/>
            </p:cNvPicPr>
            <p:nvPr/>
          </p:nvPicPr>
          <p:blipFill>
            <a:blip r:embed="rId4"/>
            <a:stretch>
              <a:fillRect/>
            </a:stretch>
          </p:blipFill>
          <p:spPr>
            <a:xfrm flipH="1">
              <a:off x="7317663" y="2931263"/>
              <a:ext cx="216134" cy="454706"/>
            </a:xfrm>
            <a:prstGeom prst="rect">
              <a:avLst/>
            </a:prstGeom>
          </p:spPr>
        </p:pic>
        <p:pic>
          <p:nvPicPr>
            <p:cNvPr id="13" name="Picture 12">
              <a:extLst>
                <a:ext uri="{FF2B5EF4-FFF2-40B4-BE49-F238E27FC236}">
                  <a16:creationId xmlns:a16="http://schemas.microsoft.com/office/drawing/2014/main" id="{6CAA6A2F-9D2A-204A-9A02-6241409EBEB1}"/>
                </a:ext>
              </a:extLst>
            </p:cNvPr>
            <p:cNvPicPr>
              <a:picLocks noChangeAspect="1"/>
            </p:cNvPicPr>
            <p:nvPr/>
          </p:nvPicPr>
          <p:blipFill>
            <a:blip r:embed="rId5"/>
            <a:stretch>
              <a:fillRect/>
            </a:stretch>
          </p:blipFill>
          <p:spPr>
            <a:xfrm>
              <a:off x="7041174" y="2454509"/>
              <a:ext cx="243332" cy="493101"/>
            </a:xfrm>
            <a:prstGeom prst="rect">
              <a:avLst/>
            </a:prstGeom>
          </p:spPr>
        </p:pic>
        <p:pic>
          <p:nvPicPr>
            <p:cNvPr id="14" name="Picture 13">
              <a:extLst>
                <a:ext uri="{FF2B5EF4-FFF2-40B4-BE49-F238E27FC236}">
                  <a16:creationId xmlns:a16="http://schemas.microsoft.com/office/drawing/2014/main" id="{3B170182-AF70-A24F-8077-3C40429DD622}"/>
                </a:ext>
              </a:extLst>
            </p:cNvPr>
            <p:cNvPicPr>
              <a:picLocks noChangeAspect="1"/>
            </p:cNvPicPr>
            <p:nvPr/>
          </p:nvPicPr>
          <p:blipFill>
            <a:blip r:embed="rId5"/>
            <a:stretch>
              <a:fillRect/>
            </a:stretch>
          </p:blipFill>
          <p:spPr>
            <a:xfrm>
              <a:off x="7376635" y="3414693"/>
              <a:ext cx="242216" cy="490841"/>
            </a:xfrm>
            <a:prstGeom prst="rect">
              <a:avLst/>
            </a:prstGeom>
          </p:spPr>
        </p:pic>
        <p:pic>
          <p:nvPicPr>
            <p:cNvPr id="16" name="Picture 15">
              <a:extLst>
                <a:ext uri="{FF2B5EF4-FFF2-40B4-BE49-F238E27FC236}">
                  <a16:creationId xmlns:a16="http://schemas.microsoft.com/office/drawing/2014/main" id="{943E8C43-2E09-5049-8F6A-D3DBE8D62B75}"/>
                </a:ext>
              </a:extLst>
            </p:cNvPr>
            <p:cNvPicPr>
              <a:picLocks noChangeAspect="1"/>
            </p:cNvPicPr>
            <p:nvPr/>
          </p:nvPicPr>
          <p:blipFill>
            <a:blip r:embed="rId4"/>
            <a:stretch>
              <a:fillRect/>
            </a:stretch>
          </p:blipFill>
          <p:spPr>
            <a:xfrm>
              <a:off x="7490295" y="2430134"/>
              <a:ext cx="213108" cy="454706"/>
            </a:xfrm>
            <a:prstGeom prst="rect">
              <a:avLst/>
            </a:prstGeom>
          </p:spPr>
        </p:pic>
        <p:pic>
          <p:nvPicPr>
            <p:cNvPr id="17" name="Picture 16">
              <a:extLst>
                <a:ext uri="{FF2B5EF4-FFF2-40B4-BE49-F238E27FC236}">
                  <a16:creationId xmlns:a16="http://schemas.microsoft.com/office/drawing/2014/main" id="{FE387E94-48FE-DA43-9E8C-EBD78A064977}"/>
                </a:ext>
              </a:extLst>
            </p:cNvPr>
            <p:cNvPicPr>
              <a:picLocks noChangeAspect="1"/>
            </p:cNvPicPr>
            <p:nvPr/>
          </p:nvPicPr>
          <p:blipFill>
            <a:blip r:embed="rId4"/>
            <a:stretch>
              <a:fillRect/>
            </a:stretch>
          </p:blipFill>
          <p:spPr>
            <a:xfrm>
              <a:off x="7793398" y="3275090"/>
              <a:ext cx="213108" cy="454706"/>
            </a:xfrm>
            <a:prstGeom prst="rect">
              <a:avLst/>
            </a:prstGeom>
          </p:spPr>
        </p:pic>
        <p:pic>
          <p:nvPicPr>
            <p:cNvPr id="18" name="Picture 17">
              <a:extLst>
                <a:ext uri="{FF2B5EF4-FFF2-40B4-BE49-F238E27FC236}">
                  <a16:creationId xmlns:a16="http://schemas.microsoft.com/office/drawing/2014/main" id="{2A380DAB-1A7E-7D49-B78B-1D595D901246}"/>
                </a:ext>
              </a:extLst>
            </p:cNvPr>
            <p:cNvPicPr>
              <a:picLocks noChangeAspect="1"/>
            </p:cNvPicPr>
            <p:nvPr/>
          </p:nvPicPr>
          <p:blipFill>
            <a:blip r:embed="rId4"/>
            <a:stretch>
              <a:fillRect/>
            </a:stretch>
          </p:blipFill>
          <p:spPr>
            <a:xfrm>
              <a:off x="8087943" y="2657487"/>
              <a:ext cx="213108" cy="454706"/>
            </a:xfrm>
            <a:prstGeom prst="rect">
              <a:avLst/>
            </a:prstGeom>
          </p:spPr>
        </p:pic>
        <p:pic>
          <p:nvPicPr>
            <p:cNvPr id="19" name="Picture 18">
              <a:extLst>
                <a:ext uri="{FF2B5EF4-FFF2-40B4-BE49-F238E27FC236}">
                  <a16:creationId xmlns:a16="http://schemas.microsoft.com/office/drawing/2014/main" id="{4F5A33B8-190E-EF4A-BCCB-32C2F6E20810}"/>
                </a:ext>
              </a:extLst>
            </p:cNvPr>
            <p:cNvPicPr>
              <a:picLocks noChangeAspect="1"/>
            </p:cNvPicPr>
            <p:nvPr/>
          </p:nvPicPr>
          <p:blipFill>
            <a:blip r:embed="rId5"/>
            <a:stretch>
              <a:fillRect/>
            </a:stretch>
          </p:blipFill>
          <p:spPr>
            <a:xfrm>
              <a:off x="7739586" y="2665515"/>
              <a:ext cx="243332" cy="493101"/>
            </a:xfrm>
            <a:prstGeom prst="rect">
              <a:avLst/>
            </a:prstGeom>
          </p:spPr>
        </p:pic>
        <p:pic>
          <p:nvPicPr>
            <p:cNvPr id="20" name="Picture 19">
              <a:extLst>
                <a:ext uri="{FF2B5EF4-FFF2-40B4-BE49-F238E27FC236}">
                  <a16:creationId xmlns:a16="http://schemas.microsoft.com/office/drawing/2014/main" id="{0AC096B6-9F49-8944-BC42-B63246F82FA2}"/>
                </a:ext>
              </a:extLst>
            </p:cNvPr>
            <p:cNvPicPr>
              <a:picLocks noChangeAspect="1"/>
            </p:cNvPicPr>
            <p:nvPr/>
          </p:nvPicPr>
          <p:blipFill>
            <a:blip r:embed="rId5"/>
            <a:stretch>
              <a:fillRect/>
            </a:stretch>
          </p:blipFill>
          <p:spPr>
            <a:xfrm flipH="1">
              <a:off x="6563339" y="3184972"/>
              <a:ext cx="261823" cy="490841"/>
            </a:xfrm>
            <a:prstGeom prst="rect">
              <a:avLst/>
            </a:prstGeom>
          </p:spPr>
        </p:pic>
        <p:pic>
          <p:nvPicPr>
            <p:cNvPr id="21" name="Picture 20">
              <a:extLst>
                <a:ext uri="{FF2B5EF4-FFF2-40B4-BE49-F238E27FC236}">
                  <a16:creationId xmlns:a16="http://schemas.microsoft.com/office/drawing/2014/main" id="{B3F54693-35F6-6A42-9201-6E64139E1755}"/>
                </a:ext>
              </a:extLst>
            </p:cNvPr>
            <p:cNvPicPr>
              <a:picLocks noChangeAspect="1"/>
            </p:cNvPicPr>
            <p:nvPr/>
          </p:nvPicPr>
          <p:blipFill>
            <a:blip r:embed="rId4"/>
            <a:stretch>
              <a:fillRect/>
            </a:stretch>
          </p:blipFill>
          <p:spPr>
            <a:xfrm flipH="1">
              <a:off x="8080640" y="3133668"/>
              <a:ext cx="216134" cy="454706"/>
            </a:xfrm>
            <a:prstGeom prst="rect">
              <a:avLst/>
            </a:prstGeom>
          </p:spPr>
        </p:pic>
        <p:sp>
          <p:nvSpPr>
            <p:cNvPr id="22" name="TextBox 21">
              <a:extLst>
                <a:ext uri="{FF2B5EF4-FFF2-40B4-BE49-F238E27FC236}">
                  <a16:creationId xmlns:a16="http://schemas.microsoft.com/office/drawing/2014/main" id="{0BEC8485-17AA-A04F-9F3A-298884BA708B}"/>
                </a:ext>
              </a:extLst>
            </p:cNvPr>
            <p:cNvSpPr txBox="1"/>
            <p:nvPr/>
          </p:nvSpPr>
          <p:spPr>
            <a:xfrm>
              <a:off x="6850928" y="3954856"/>
              <a:ext cx="1190163" cy="523220"/>
            </a:xfrm>
            <a:prstGeom prst="rect">
              <a:avLst/>
            </a:prstGeom>
            <a:noFill/>
          </p:spPr>
          <p:txBody>
            <a:bodyPr wrap="square" rtlCol="0">
              <a:spAutoFit/>
            </a:bodyPr>
            <a:lstStyle/>
            <a:p>
              <a:pPr algn="ctr"/>
              <a:r>
                <a:rPr lang="en-US" sz="2800" dirty="0"/>
                <a:t>Users</a:t>
              </a:r>
            </a:p>
          </p:txBody>
        </p:sp>
      </p:grpSp>
      <p:sp>
        <p:nvSpPr>
          <p:cNvPr id="25" name="TextBox 24">
            <a:extLst>
              <a:ext uri="{FF2B5EF4-FFF2-40B4-BE49-F238E27FC236}">
                <a16:creationId xmlns:a16="http://schemas.microsoft.com/office/drawing/2014/main" id="{C60DB5D4-9761-974C-803D-D1BD859C94F0}"/>
              </a:ext>
            </a:extLst>
          </p:cNvPr>
          <p:cNvSpPr txBox="1"/>
          <p:nvPr/>
        </p:nvSpPr>
        <p:spPr>
          <a:xfrm>
            <a:off x="375148" y="4415038"/>
            <a:ext cx="594945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User data feeds revenue</a:t>
            </a:r>
          </a:p>
          <a:p>
            <a:pPr marL="914400" lvl="1" indent="-457200">
              <a:buFont typeface="Arial" panose="020B0604020202020204" pitchFamily="34" charset="0"/>
              <a:buChar char="•"/>
            </a:pPr>
            <a:r>
              <a:rPr lang="en-US" sz="2800" dirty="0"/>
              <a:t>Better demand segmentation</a:t>
            </a:r>
          </a:p>
          <a:p>
            <a:pPr marL="914400" lvl="1" indent="-457200">
              <a:buFont typeface="Arial" panose="020B0604020202020204" pitchFamily="34" charset="0"/>
              <a:buChar char="•"/>
            </a:pPr>
            <a:r>
              <a:rPr lang="en-US" sz="2800" dirty="0"/>
              <a:t>Ad/recommendation revenue</a:t>
            </a:r>
          </a:p>
          <a:p>
            <a:pPr marL="914400" lvl="1" indent="-457200">
              <a:buFont typeface="Arial" panose="020B0604020202020204" pitchFamily="34" charset="0"/>
              <a:buChar char="•"/>
            </a:pPr>
            <a:r>
              <a:rPr lang="en-US" sz="2800" dirty="0"/>
              <a:t>Better models </a:t>
            </a:r>
            <a:r>
              <a:rPr lang="en-US" sz="2800" dirty="0">
                <a:sym typeface="Wingdings" pitchFamily="2" charset="2"/>
              </a:rPr>
              <a:t>=&gt; better services</a:t>
            </a:r>
            <a:r>
              <a:rPr lang="en-US" sz="2800" dirty="0"/>
              <a:t> </a:t>
            </a:r>
          </a:p>
        </p:txBody>
      </p:sp>
      <p:sp>
        <p:nvSpPr>
          <p:cNvPr id="26" name="TextBox 25">
            <a:extLst>
              <a:ext uri="{FF2B5EF4-FFF2-40B4-BE49-F238E27FC236}">
                <a16:creationId xmlns:a16="http://schemas.microsoft.com/office/drawing/2014/main" id="{4BFD568B-114E-8B4A-89CB-C0146C7E973B}"/>
              </a:ext>
            </a:extLst>
          </p:cNvPr>
          <p:cNvSpPr txBox="1"/>
          <p:nvPr/>
        </p:nvSpPr>
        <p:spPr>
          <a:xfrm>
            <a:off x="6868742" y="4429379"/>
            <a:ext cx="4855030"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t>Online services bring value</a:t>
            </a:r>
          </a:p>
          <a:p>
            <a:pPr marL="914400" lvl="1" indent="-457200">
              <a:buFont typeface="Arial" panose="020B0604020202020204" pitchFamily="34" charset="0"/>
              <a:buChar char="•"/>
            </a:pPr>
            <a:r>
              <a:rPr lang="en-US" sz="2800" dirty="0"/>
              <a:t>Convenience</a:t>
            </a:r>
          </a:p>
          <a:p>
            <a:pPr marL="914400" lvl="1" indent="-457200">
              <a:buFont typeface="Arial" panose="020B0604020202020204" pitchFamily="34" charset="0"/>
              <a:buChar char="•"/>
            </a:pPr>
            <a:r>
              <a:rPr lang="en-US" sz="2800" dirty="0"/>
              <a:t>Knowledge</a:t>
            </a:r>
          </a:p>
        </p:txBody>
      </p:sp>
      <p:sp>
        <p:nvSpPr>
          <p:cNvPr id="5" name="Left Arrow 4">
            <a:extLst>
              <a:ext uri="{FF2B5EF4-FFF2-40B4-BE49-F238E27FC236}">
                <a16:creationId xmlns:a16="http://schemas.microsoft.com/office/drawing/2014/main" id="{AFEE1F83-A2C5-E944-B744-3824307867B5}"/>
              </a:ext>
            </a:extLst>
          </p:cNvPr>
          <p:cNvSpPr/>
          <p:nvPr/>
        </p:nvSpPr>
        <p:spPr>
          <a:xfrm>
            <a:off x="4572000" y="2547806"/>
            <a:ext cx="2373086" cy="237362"/>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281F797-5F72-3D4D-98DA-6CC6F176E30E}"/>
              </a:ext>
            </a:extLst>
          </p:cNvPr>
          <p:cNvSpPr txBox="1"/>
          <p:nvPr/>
        </p:nvSpPr>
        <p:spPr>
          <a:xfrm>
            <a:off x="5008020" y="2235600"/>
            <a:ext cx="1415143" cy="430887"/>
          </a:xfrm>
          <a:prstGeom prst="rect">
            <a:avLst/>
          </a:prstGeom>
          <a:noFill/>
        </p:spPr>
        <p:txBody>
          <a:bodyPr wrap="square" rtlCol="0">
            <a:spAutoFit/>
          </a:bodyPr>
          <a:lstStyle/>
          <a:p>
            <a:pPr algn="ctr"/>
            <a:r>
              <a:rPr lang="en-US" sz="2200" dirty="0"/>
              <a:t>User data</a:t>
            </a:r>
          </a:p>
        </p:txBody>
      </p:sp>
      <p:sp>
        <p:nvSpPr>
          <p:cNvPr id="27" name="Left Arrow 26">
            <a:extLst>
              <a:ext uri="{FF2B5EF4-FFF2-40B4-BE49-F238E27FC236}">
                <a16:creationId xmlns:a16="http://schemas.microsoft.com/office/drawing/2014/main" id="{2794EB3C-F351-314C-B664-0B66A825BC1F}"/>
              </a:ext>
            </a:extLst>
          </p:cNvPr>
          <p:cNvSpPr/>
          <p:nvPr/>
        </p:nvSpPr>
        <p:spPr>
          <a:xfrm rot="10800000">
            <a:off x="4702632" y="2903666"/>
            <a:ext cx="2373086" cy="23736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893A1A1-DEC9-5443-84E9-2A37C9A9B7BF}"/>
              </a:ext>
            </a:extLst>
          </p:cNvPr>
          <p:cNvSpPr txBox="1"/>
          <p:nvPr/>
        </p:nvSpPr>
        <p:spPr>
          <a:xfrm>
            <a:off x="5127171" y="3043054"/>
            <a:ext cx="1295992" cy="430887"/>
          </a:xfrm>
          <a:prstGeom prst="rect">
            <a:avLst/>
          </a:prstGeom>
          <a:noFill/>
        </p:spPr>
        <p:txBody>
          <a:bodyPr wrap="square" rtlCol="0">
            <a:spAutoFit/>
          </a:bodyPr>
          <a:lstStyle/>
          <a:p>
            <a:pPr algn="ctr"/>
            <a:r>
              <a:rPr lang="en-US" sz="2200" dirty="0"/>
              <a:t>Services</a:t>
            </a:r>
          </a:p>
        </p:txBody>
      </p:sp>
    </p:spTree>
    <p:extLst>
      <p:ext uri="{BB962C8B-B14F-4D97-AF65-F5344CB8AC3E}">
        <p14:creationId xmlns:p14="http://schemas.microsoft.com/office/powerpoint/2010/main" val="1509894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318A-04F9-8341-8773-1EB1EAA37397}"/>
              </a:ext>
            </a:extLst>
          </p:cNvPr>
          <p:cNvSpPr>
            <a:spLocks noGrp="1"/>
          </p:cNvSpPr>
          <p:nvPr>
            <p:ph type="title"/>
          </p:nvPr>
        </p:nvSpPr>
        <p:spPr/>
        <p:txBody>
          <a:bodyPr/>
          <a:lstStyle/>
          <a:p>
            <a:r>
              <a:rPr lang="en-US" dirty="0"/>
              <a:t>Picture of the General Case</a:t>
            </a:r>
          </a:p>
        </p:txBody>
      </p:sp>
      <p:grpSp>
        <p:nvGrpSpPr>
          <p:cNvPr id="51" name="Group 50">
            <a:extLst>
              <a:ext uri="{FF2B5EF4-FFF2-40B4-BE49-F238E27FC236}">
                <a16:creationId xmlns:a16="http://schemas.microsoft.com/office/drawing/2014/main" id="{B5686E23-722F-2842-85DE-47CF69B7096E}"/>
              </a:ext>
            </a:extLst>
          </p:cNvPr>
          <p:cNvGrpSpPr/>
          <p:nvPr/>
        </p:nvGrpSpPr>
        <p:grpSpPr>
          <a:xfrm>
            <a:off x="476250" y="1484320"/>
            <a:ext cx="6809984" cy="4885848"/>
            <a:chOff x="1168156" y="1536462"/>
            <a:chExt cx="6809984" cy="4885848"/>
          </a:xfrm>
        </p:grpSpPr>
        <p:grpSp>
          <p:nvGrpSpPr>
            <p:cNvPr id="49" name="Group 48">
              <a:extLst>
                <a:ext uri="{FF2B5EF4-FFF2-40B4-BE49-F238E27FC236}">
                  <a16:creationId xmlns:a16="http://schemas.microsoft.com/office/drawing/2014/main" id="{94E86B47-5B80-214D-B5D1-278C821132BB}"/>
                </a:ext>
              </a:extLst>
            </p:cNvPr>
            <p:cNvGrpSpPr/>
            <p:nvPr/>
          </p:nvGrpSpPr>
          <p:grpSpPr>
            <a:xfrm>
              <a:off x="1168156" y="1536462"/>
              <a:ext cx="6809984" cy="4885848"/>
              <a:chOff x="2082556" y="1342152"/>
              <a:chExt cx="6809984" cy="4885848"/>
            </a:xfrm>
          </p:grpSpPr>
          <p:sp>
            <p:nvSpPr>
              <p:cNvPr id="46" name="TextBox 45">
                <a:extLst>
                  <a:ext uri="{FF2B5EF4-FFF2-40B4-BE49-F238E27FC236}">
                    <a16:creationId xmlns:a16="http://schemas.microsoft.com/office/drawing/2014/main" id="{EAF50B82-5FE6-3A4B-816D-C6B56F92C4F7}"/>
                  </a:ext>
                </a:extLst>
              </p:cNvPr>
              <p:cNvSpPr txBox="1"/>
              <p:nvPr/>
            </p:nvSpPr>
            <p:spPr>
              <a:xfrm>
                <a:off x="4428432" y="1342152"/>
                <a:ext cx="1978776" cy="369332"/>
              </a:xfrm>
              <a:prstGeom prst="rect">
                <a:avLst/>
              </a:prstGeom>
              <a:noFill/>
            </p:spPr>
            <p:txBody>
              <a:bodyPr wrap="square" rtlCol="0">
                <a:spAutoFit/>
              </a:bodyPr>
              <a:lstStyle/>
              <a:p>
                <a:pPr algn="ctr"/>
                <a:r>
                  <a:rPr lang="en-US" dirty="0"/>
                  <a:t>Shopping online</a:t>
                </a:r>
              </a:p>
            </p:txBody>
          </p:sp>
          <p:grpSp>
            <p:nvGrpSpPr>
              <p:cNvPr id="48" name="Group 47">
                <a:extLst>
                  <a:ext uri="{FF2B5EF4-FFF2-40B4-BE49-F238E27FC236}">
                    <a16:creationId xmlns:a16="http://schemas.microsoft.com/office/drawing/2014/main" id="{257A2B96-CFA7-484C-95AC-305EBE161121}"/>
                  </a:ext>
                </a:extLst>
              </p:cNvPr>
              <p:cNvGrpSpPr/>
              <p:nvPr/>
            </p:nvGrpSpPr>
            <p:grpSpPr>
              <a:xfrm>
                <a:off x="2082556" y="1736408"/>
                <a:ext cx="6809984" cy="4491592"/>
                <a:chOff x="2082556" y="1690688"/>
                <a:chExt cx="6809984" cy="4491592"/>
              </a:xfrm>
            </p:grpSpPr>
            <p:grpSp>
              <p:nvGrpSpPr>
                <p:cNvPr id="40" name="Group 39">
                  <a:extLst>
                    <a:ext uri="{FF2B5EF4-FFF2-40B4-BE49-F238E27FC236}">
                      <a16:creationId xmlns:a16="http://schemas.microsoft.com/office/drawing/2014/main" id="{B5AA0BEB-B0BB-8644-9490-1348DC3B1CB2}"/>
                    </a:ext>
                  </a:extLst>
                </p:cNvPr>
                <p:cNvGrpSpPr/>
                <p:nvPr/>
              </p:nvGrpSpPr>
              <p:grpSpPr>
                <a:xfrm>
                  <a:off x="3458391" y="1690688"/>
                  <a:ext cx="4234543" cy="4491592"/>
                  <a:chOff x="2155371" y="1874044"/>
                  <a:chExt cx="4234543" cy="4491592"/>
                </a:xfrm>
              </p:grpSpPr>
              <p:sp>
                <p:nvSpPr>
                  <p:cNvPr id="4" name="Oval 3">
                    <a:extLst>
                      <a:ext uri="{FF2B5EF4-FFF2-40B4-BE49-F238E27FC236}">
                        <a16:creationId xmlns:a16="http://schemas.microsoft.com/office/drawing/2014/main" id="{36E05CC0-EC6D-CC4E-9A05-AF0ED32843BA}"/>
                      </a:ext>
                    </a:extLst>
                  </p:cNvPr>
                  <p:cNvSpPr/>
                  <p:nvPr/>
                </p:nvSpPr>
                <p:spPr>
                  <a:xfrm>
                    <a:off x="2460171" y="2421902"/>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BF77E8-B8DF-C64D-A0FF-DE261CDFF52C}"/>
                      </a:ext>
                    </a:extLst>
                  </p:cNvPr>
                  <p:cNvSpPr/>
                  <p:nvPr/>
                </p:nvSpPr>
                <p:spPr>
                  <a:xfrm>
                    <a:off x="2155371" y="35922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F28DD7-9286-3644-8236-FE2DB5095B36}"/>
                      </a:ext>
                    </a:extLst>
                  </p:cNvPr>
                  <p:cNvSpPr/>
                  <p:nvPr/>
                </p:nvSpPr>
                <p:spPr>
                  <a:xfrm>
                    <a:off x="2579914" y="50400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B46836-63AA-D244-A84D-EE668AE23F24}"/>
                      </a:ext>
                    </a:extLst>
                  </p:cNvPr>
                  <p:cNvSpPr/>
                  <p:nvPr/>
                </p:nvSpPr>
                <p:spPr>
                  <a:xfrm>
                    <a:off x="3995057" y="1874044"/>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3998C33-2CB2-6647-A756-7F4F9BD083C2}"/>
                      </a:ext>
                    </a:extLst>
                  </p:cNvPr>
                  <p:cNvSpPr/>
                  <p:nvPr/>
                </p:nvSpPr>
                <p:spPr>
                  <a:xfrm>
                    <a:off x="5693228" y="2396389"/>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D9D3CF-E6F5-B940-B9EC-DF221CC6F541}"/>
                      </a:ext>
                    </a:extLst>
                  </p:cNvPr>
                  <p:cNvSpPr/>
                  <p:nvPr/>
                </p:nvSpPr>
                <p:spPr>
                  <a:xfrm>
                    <a:off x="6270171" y="35922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B0959D-8DC0-1E49-BA9C-63F31E1DA1FF}"/>
                      </a:ext>
                    </a:extLst>
                  </p:cNvPr>
                  <p:cNvSpPr/>
                  <p:nvPr/>
                </p:nvSpPr>
                <p:spPr>
                  <a:xfrm>
                    <a:off x="4114800" y="5606143"/>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3AA137-A601-2A41-8B9E-6E231EC5323A}"/>
                      </a:ext>
                    </a:extLst>
                  </p:cNvPr>
                  <p:cNvSpPr/>
                  <p:nvPr/>
                </p:nvSpPr>
                <p:spPr>
                  <a:xfrm>
                    <a:off x="5693228" y="50400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99AB70B-9AC2-084A-8C8E-A30A92668595}"/>
                      </a:ext>
                    </a:extLst>
                  </p:cNvPr>
                  <p:cNvCxnSpPr>
                    <a:stCxn id="4" idx="6"/>
                    <a:endCxn id="9" idx="2"/>
                  </p:cNvCxnSpPr>
                  <p:nvPr/>
                </p:nvCxnSpPr>
                <p:spPr>
                  <a:xfrm>
                    <a:off x="2579914" y="2487216"/>
                    <a:ext cx="3690257" cy="117038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25651-04D8-484B-A9D5-70F14141E29C}"/>
                      </a:ext>
                    </a:extLst>
                  </p:cNvPr>
                  <p:cNvCxnSpPr>
                    <a:stCxn id="4" idx="5"/>
                    <a:endCxn id="10" idx="0"/>
                  </p:cNvCxnSpPr>
                  <p:nvPr/>
                </p:nvCxnSpPr>
                <p:spPr>
                  <a:xfrm>
                    <a:off x="2562378" y="2533400"/>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3C0B82-D10E-0740-BCC7-E32DA6F8406F}"/>
                      </a:ext>
                    </a:extLst>
                  </p:cNvPr>
                  <p:cNvCxnSpPr>
                    <a:stCxn id="4" idx="5"/>
                    <a:endCxn id="6" idx="0"/>
                  </p:cNvCxnSpPr>
                  <p:nvPr/>
                </p:nvCxnSpPr>
                <p:spPr>
                  <a:xfrm>
                    <a:off x="2562378" y="2533400"/>
                    <a:ext cx="77408" cy="250668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AAD1BC-24A4-0545-86CB-FE3A1DAF6669}"/>
                      </a:ext>
                    </a:extLst>
                  </p:cNvPr>
                  <p:cNvCxnSpPr>
                    <a:stCxn id="5" idx="6"/>
                    <a:endCxn id="8" idx="3"/>
                  </p:cNvCxnSpPr>
                  <p:nvPr/>
                </p:nvCxnSpPr>
                <p:spPr>
                  <a:xfrm flipV="1">
                    <a:off x="2275114" y="2507887"/>
                    <a:ext cx="3435650"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B72609-B387-B94C-9C9B-EBC7C94BA7E8}"/>
                      </a:ext>
                    </a:extLst>
                  </p:cNvPr>
                  <p:cNvCxnSpPr>
                    <a:stCxn id="5" idx="5"/>
                    <a:endCxn id="11" idx="2"/>
                  </p:cNvCxnSpPr>
                  <p:nvPr/>
                </p:nvCxnSpPr>
                <p:spPr>
                  <a:xfrm>
                    <a:off x="2257578" y="3703784"/>
                    <a:ext cx="3435650" cy="140161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53C851-3362-DB4A-B880-236984F648CB}"/>
                      </a:ext>
                    </a:extLst>
                  </p:cNvPr>
                  <p:cNvCxnSpPr>
                    <a:stCxn id="6" idx="6"/>
                    <a:endCxn id="9" idx="2"/>
                  </p:cNvCxnSpPr>
                  <p:nvPr/>
                </p:nvCxnSpPr>
                <p:spPr>
                  <a:xfrm flipV="1">
                    <a:off x="2699657" y="3657600"/>
                    <a:ext cx="3570514" cy="14478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803AFE0-446F-A04A-8A73-823E2DCD4328}"/>
                      </a:ext>
                    </a:extLst>
                  </p:cNvPr>
                  <p:cNvCxnSpPr>
                    <a:stCxn id="6" idx="6"/>
                    <a:endCxn id="7" idx="3"/>
                  </p:cNvCxnSpPr>
                  <p:nvPr/>
                </p:nvCxnSpPr>
                <p:spPr>
                  <a:xfrm flipV="1">
                    <a:off x="2699657" y="1985542"/>
                    <a:ext cx="1312936" cy="311985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19F546-27D8-5B44-A5C6-03FE283E2C34}"/>
                      </a:ext>
                    </a:extLst>
                  </p:cNvPr>
                  <p:cNvCxnSpPr>
                    <a:stCxn id="10" idx="2"/>
                    <a:endCxn id="5" idx="4"/>
                  </p:cNvCxnSpPr>
                  <p:nvPr/>
                </p:nvCxnSpPr>
                <p:spPr>
                  <a:xfrm flipH="1" flipV="1">
                    <a:off x="2215243" y="3722914"/>
                    <a:ext cx="1899557"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9A584D-1E66-9E47-A59F-B944DDEFBF4E}"/>
                      </a:ext>
                    </a:extLst>
                  </p:cNvPr>
                  <p:cNvCxnSpPr>
                    <a:stCxn id="10" idx="0"/>
                    <a:endCxn id="4" idx="5"/>
                  </p:cNvCxnSpPr>
                  <p:nvPr/>
                </p:nvCxnSpPr>
                <p:spPr>
                  <a:xfrm flipH="1" flipV="1">
                    <a:off x="2562378" y="2533400"/>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101ED9-02B5-3C42-933A-4B17B2675EDD}"/>
                      </a:ext>
                    </a:extLst>
                  </p:cNvPr>
                  <p:cNvCxnSpPr>
                    <a:stCxn id="11" idx="5"/>
                    <a:endCxn id="7" idx="3"/>
                  </p:cNvCxnSpPr>
                  <p:nvPr/>
                </p:nvCxnSpPr>
                <p:spPr>
                  <a:xfrm flipH="1" flipV="1">
                    <a:off x="4012593" y="1985542"/>
                    <a:ext cx="1782842" cy="316604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3DFF462-B103-234E-81B0-43AEF6FA2C0A}"/>
                      </a:ext>
                    </a:extLst>
                  </p:cNvPr>
                  <p:cNvCxnSpPr>
                    <a:stCxn id="11" idx="6"/>
                    <a:endCxn id="8" idx="5"/>
                  </p:cNvCxnSpPr>
                  <p:nvPr/>
                </p:nvCxnSpPr>
                <p:spPr>
                  <a:xfrm flipH="1" flipV="1">
                    <a:off x="5795435" y="2507887"/>
                    <a:ext cx="17536" cy="25975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DF41853-FE18-1742-8A58-AF2EEF1F55D3}"/>
                      </a:ext>
                    </a:extLst>
                  </p:cNvPr>
                  <p:cNvCxnSpPr>
                    <a:stCxn id="9" idx="4"/>
                    <a:endCxn id="10" idx="6"/>
                  </p:cNvCxnSpPr>
                  <p:nvPr/>
                </p:nvCxnSpPr>
                <p:spPr>
                  <a:xfrm flipH="1">
                    <a:off x="4234543" y="3722914"/>
                    <a:ext cx="2095500"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40B381-2B9E-D54C-AC23-DAAE675EE069}"/>
                      </a:ext>
                    </a:extLst>
                  </p:cNvPr>
                  <p:cNvCxnSpPr>
                    <a:stCxn id="9" idx="4"/>
                  </p:cNvCxnSpPr>
                  <p:nvPr/>
                </p:nvCxnSpPr>
                <p:spPr>
                  <a:xfrm flipH="1" flipV="1">
                    <a:off x="5791200" y="2573201"/>
                    <a:ext cx="538843"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57D15565-E69E-6741-A05D-8BC0E7DEC735}"/>
                      </a:ext>
                    </a:extLst>
                  </p:cNvPr>
                  <p:cNvPicPr>
                    <a:picLocks noChangeAspect="1"/>
                  </p:cNvPicPr>
                  <p:nvPr/>
                </p:nvPicPr>
                <p:blipFill>
                  <a:blip r:embed="rId3"/>
                  <a:stretch>
                    <a:fillRect/>
                  </a:stretch>
                </p:blipFill>
                <p:spPr>
                  <a:xfrm>
                    <a:off x="3982786" y="3521902"/>
                    <a:ext cx="523437" cy="813707"/>
                  </a:xfrm>
                  <a:prstGeom prst="rect">
                    <a:avLst/>
                  </a:prstGeom>
                </p:spPr>
              </p:pic>
              <p:sp>
                <p:nvSpPr>
                  <p:cNvPr id="39" name="TextBox 38">
                    <a:extLst>
                      <a:ext uri="{FF2B5EF4-FFF2-40B4-BE49-F238E27FC236}">
                        <a16:creationId xmlns:a16="http://schemas.microsoft.com/office/drawing/2014/main" id="{28674760-C03B-E14B-A2A9-2991D8D2C053}"/>
                      </a:ext>
                    </a:extLst>
                  </p:cNvPr>
                  <p:cNvSpPr txBox="1"/>
                  <p:nvPr/>
                </p:nvSpPr>
                <p:spPr>
                  <a:xfrm>
                    <a:off x="3152666" y="5873193"/>
                    <a:ext cx="2183675" cy="492443"/>
                  </a:xfrm>
                  <a:prstGeom prst="rect">
                    <a:avLst/>
                  </a:prstGeom>
                  <a:noFill/>
                </p:spPr>
                <p:txBody>
                  <a:bodyPr wrap="square" rtlCol="0">
                    <a:spAutoFit/>
                  </a:bodyPr>
                  <a:lstStyle/>
                  <a:p>
                    <a:pPr algn="ctr"/>
                    <a:r>
                      <a:rPr lang="en-US" sz="2600" dirty="0"/>
                      <a:t>Agent’s Life</a:t>
                    </a:r>
                  </a:p>
                </p:txBody>
              </p:sp>
            </p:grpSp>
            <p:sp>
              <p:nvSpPr>
                <p:cNvPr id="41" name="TextBox 40">
                  <a:extLst>
                    <a:ext uri="{FF2B5EF4-FFF2-40B4-BE49-F238E27FC236}">
                      <a16:creationId xmlns:a16="http://schemas.microsoft.com/office/drawing/2014/main" id="{D9036A47-0AFF-334D-95C3-CABFFD0A9603}"/>
                    </a:ext>
                  </a:extLst>
                </p:cNvPr>
                <p:cNvSpPr txBox="1"/>
                <p:nvPr/>
              </p:nvSpPr>
              <p:spPr>
                <a:xfrm>
                  <a:off x="2505892" y="1847833"/>
                  <a:ext cx="1680635" cy="369332"/>
                </a:xfrm>
                <a:prstGeom prst="rect">
                  <a:avLst/>
                </a:prstGeom>
                <a:noFill/>
              </p:spPr>
              <p:txBody>
                <a:bodyPr wrap="square" rtlCol="0">
                  <a:spAutoFit/>
                </a:bodyPr>
                <a:lstStyle/>
                <a:p>
                  <a:pPr algn="ctr"/>
                  <a:r>
                    <a:rPr lang="en-US" dirty="0"/>
                    <a:t>Driving</a:t>
                  </a:r>
                </a:p>
              </p:txBody>
            </p:sp>
            <p:sp>
              <p:nvSpPr>
                <p:cNvPr id="42" name="TextBox 41">
                  <a:extLst>
                    <a:ext uri="{FF2B5EF4-FFF2-40B4-BE49-F238E27FC236}">
                      <a16:creationId xmlns:a16="http://schemas.microsoft.com/office/drawing/2014/main" id="{5B06AF99-F359-BC49-8F9E-1FDDEDD5EE37}"/>
                    </a:ext>
                  </a:extLst>
                </p:cNvPr>
                <p:cNvSpPr txBox="1"/>
                <p:nvPr/>
              </p:nvSpPr>
              <p:spPr>
                <a:xfrm>
                  <a:off x="2184763" y="3095347"/>
                  <a:ext cx="1458685" cy="369332"/>
                </a:xfrm>
                <a:prstGeom prst="rect">
                  <a:avLst/>
                </a:prstGeom>
                <a:noFill/>
              </p:spPr>
              <p:txBody>
                <a:bodyPr wrap="square" rtlCol="0">
                  <a:spAutoFit/>
                </a:bodyPr>
                <a:lstStyle/>
                <a:p>
                  <a:pPr algn="ctr"/>
                  <a:r>
                    <a:rPr lang="en-US" dirty="0"/>
                    <a:t>Eating lunch</a:t>
                  </a:r>
                </a:p>
              </p:txBody>
            </p:sp>
            <p:sp>
              <p:nvSpPr>
                <p:cNvPr id="43" name="TextBox 42">
                  <a:extLst>
                    <a:ext uri="{FF2B5EF4-FFF2-40B4-BE49-F238E27FC236}">
                      <a16:creationId xmlns:a16="http://schemas.microsoft.com/office/drawing/2014/main" id="{2F921A23-587C-A245-A5CB-34BB30CF3817}"/>
                    </a:ext>
                  </a:extLst>
                </p:cNvPr>
                <p:cNvSpPr txBox="1"/>
                <p:nvPr/>
              </p:nvSpPr>
              <p:spPr>
                <a:xfrm>
                  <a:off x="2082556" y="4666009"/>
                  <a:ext cx="1715707" cy="369332"/>
                </a:xfrm>
                <a:prstGeom prst="rect">
                  <a:avLst/>
                </a:prstGeom>
                <a:noFill/>
              </p:spPr>
              <p:txBody>
                <a:bodyPr wrap="square" rtlCol="0">
                  <a:spAutoFit/>
                </a:bodyPr>
                <a:lstStyle/>
                <a:p>
                  <a:pPr algn="ctr"/>
                  <a:r>
                    <a:rPr lang="en-US" dirty="0"/>
                    <a:t>Watching movie</a:t>
                  </a:r>
                </a:p>
              </p:txBody>
            </p:sp>
            <p:sp>
              <p:nvSpPr>
                <p:cNvPr id="44" name="TextBox 43">
                  <a:extLst>
                    <a:ext uri="{FF2B5EF4-FFF2-40B4-BE49-F238E27FC236}">
                      <a16:creationId xmlns:a16="http://schemas.microsoft.com/office/drawing/2014/main" id="{D56D2B97-CB80-7948-8CF4-E1AFCF2FB133}"/>
                    </a:ext>
                  </a:extLst>
                </p:cNvPr>
                <p:cNvSpPr txBox="1"/>
                <p:nvPr/>
              </p:nvSpPr>
              <p:spPr>
                <a:xfrm>
                  <a:off x="6855040" y="1836476"/>
                  <a:ext cx="1416350" cy="369332"/>
                </a:xfrm>
                <a:prstGeom prst="rect">
                  <a:avLst/>
                </a:prstGeom>
                <a:noFill/>
              </p:spPr>
              <p:txBody>
                <a:bodyPr wrap="square" rtlCol="0">
                  <a:spAutoFit/>
                </a:bodyPr>
                <a:lstStyle/>
                <a:p>
                  <a:pPr algn="ctr"/>
                  <a:r>
                    <a:rPr lang="en-US" dirty="0"/>
                    <a:t>Exercising</a:t>
                  </a:r>
                </a:p>
              </p:txBody>
            </p:sp>
            <p:sp>
              <p:nvSpPr>
                <p:cNvPr id="47" name="TextBox 46">
                  <a:extLst>
                    <a:ext uri="{FF2B5EF4-FFF2-40B4-BE49-F238E27FC236}">
                      <a16:creationId xmlns:a16="http://schemas.microsoft.com/office/drawing/2014/main" id="{24C1D13B-D274-D94C-B2FC-E6A2FEE0DBE6}"/>
                    </a:ext>
                  </a:extLst>
                </p:cNvPr>
                <p:cNvSpPr txBox="1"/>
                <p:nvPr/>
              </p:nvSpPr>
              <p:spPr>
                <a:xfrm>
                  <a:off x="7555774" y="3280013"/>
                  <a:ext cx="1336766" cy="369332"/>
                </a:xfrm>
                <a:prstGeom prst="rect">
                  <a:avLst/>
                </a:prstGeom>
                <a:noFill/>
              </p:spPr>
              <p:txBody>
                <a:bodyPr wrap="square" rtlCol="0">
                  <a:spAutoFit/>
                </a:bodyPr>
                <a:lstStyle/>
                <a:p>
                  <a:pPr algn="ctr"/>
                  <a:r>
                    <a:rPr lang="en-US" dirty="0"/>
                    <a:t>Studying</a:t>
                  </a:r>
                </a:p>
              </p:txBody>
            </p:sp>
          </p:grpSp>
        </p:grpSp>
        <p:sp>
          <p:nvSpPr>
            <p:cNvPr id="50" name="TextBox 49">
              <a:extLst>
                <a:ext uri="{FF2B5EF4-FFF2-40B4-BE49-F238E27FC236}">
                  <a16:creationId xmlns:a16="http://schemas.microsoft.com/office/drawing/2014/main" id="{A0D5356B-654C-A441-BF71-52861F1A3FC3}"/>
                </a:ext>
              </a:extLst>
            </p:cNvPr>
            <p:cNvSpPr txBox="1"/>
            <p:nvPr/>
          </p:nvSpPr>
          <p:spPr>
            <a:xfrm>
              <a:off x="6149340" y="5090705"/>
              <a:ext cx="1657350" cy="372835"/>
            </a:xfrm>
            <a:prstGeom prst="rect">
              <a:avLst/>
            </a:prstGeom>
            <a:noFill/>
          </p:spPr>
          <p:txBody>
            <a:bodyPr wrap="square" rtlCol="0">
              <a:spAutoFit/>
            </a:bodyPr>
            <a:lstStyle/>
            <a:p>
              <a:pPr algn="ctr"/>
              <a:r>
                <a:rPr lang="en-US" dirty="0"/>
                <a:t>Reading news</a:t>
              </a:r>
            </a:p>
          </p:txBody>
        </p:sp>
      </p:grpSp>
      <p:grpSp>
        <p:nvGrpSpPr>
          <p:cNvPr id="57" name="Group 56">
            <a:extLst>
              <a:ext uri="{FF2B5EF4-FFF2-40B4-BE49-F238E27FC236}">
                <a16:creationId xmlns:a16="http://schemas.microsoft.com/office/drawing/2014/main" id="{AECFD255-09A2-EF4C-9563-46EA4D44D26D}"/>
              </a:ext>
            </a:extLst>
          </p:cNvPr>
          <p:cNvGrpSpPr/>
          <p:nvPr/>
        </p:nvGrpSpPr>
        <p:grpSpPr>
          <a:xfrm>
            <a:off x="7804439" y="2968930"/>
            <a:ext cx="2743200" cy="1644689"/>
            <a:chOff x="8823960" y="1690688"/>
            <a:chExt cx="2743200" cy="1644689"/>
          </a:xfrm>
        </p:grpSpPr>
        <p:pic>
          <p:nvPicPr>
            <p:cNvPr id="53" name="Picture 52">
              <a:extLst>
                <a:ext uri="{FF2B5EF4-FFF2-40B4-BE49-F238E27FC236}">
                  <a16:creationId xmlns:a16="http://schemas.microsoft.com/office/drawing/2014/main" id="{AF1AE6A8-9802-ED4E-9092-C19BFBC160C7}"/>
                </a:ext>
              </a:extLst>
            </p:cNvPr>
            <p:cNvPicPr>
              <a:picLocks noChangeAspect="1"/>
            </p:cNvPicPr>
            <p:nvPr/>
          </p:nvPicPr>
          <p:blipFill>
            <a:blip r:embed="rId4"/>
            <a:stretch>
              <a:fillRect/>
            </a:stretch>
          </p:blipFill>
          <p:spPr>
            <a:xfrm>
              <a:off x="8996557" y="1711608"/>
              <a:ext cx="2415919" cy="1209571"/>
            </a:xfrm>
            <a:prstGeom prst="rect">
              <a:avLst/>
            </a:prstGeom>
          </p:spPr>
        </p:pic>
        <p:sp>
          <p:nvSpPr>
            <p:cNvPr id="54" name="TextBox 53">
              <a:extLst>
                <a:ext uri="{FF2B5EF4-FFF2-40B4-BE49-F238E27FC236}">
                  <a16:creationId xmlns:a16="http://schemas.microsoft.com/office/drawing/2014/main" id="{549FD7CF-05B4-B24E-BCAB-82362683EF16}"/>
                </a:ext>
              </a:extLst>
            </p:cNvPr>
            <p:cNvSpPr txBox="1"/>
            <p:nvPr/>
          </p:nvSpPr>
          <p:spPr>
            <a:xfrm>
              <a:off x="9230939" y="2812157"/>
              <a:ext cx="1947399" cy="523220"/>
            </a:xfrm>
            <a:prstGeom prst="rect">
              <a:avLst/>
            </a:prstGeom>
            <a:noFill/>
          </p:spPr>
          <p:txBody>
            <a:bodyPr wrap="square" rtlCol="0">
              <a:spAutoFit/>
            </a:bodyPr>
            <a:lstStyle/>
            <a:p>
              <a:pPr algn="ctr"/>
              <a:r>
                <a:rPr lang="en-US" sz="2800" dirty="0"/>
                <a:t>Online firm</a:t>
              </a:r>
            </a:p>
          </p:txBody>
        </p:sp>
        <p:sp>
          <p:nvSpPr>
            <p:cNvPr id="56" name="Rounded Rectangle 55">
              <a:extLst>
                <a:ext uri="{FF2B5EF4-FFF2-40B4-BE49-F238E27FC236}">
                  <a16:creationId xmlns:a16="http://schemas.microsoft.com/office/drawing/2014/main" id="{385A4F57-9C24-D04F-BA69-F625E7320F20}"/>
                </a:ext>
              </a:extLst>
            </p:cNvPr>
            <p:cNvSpPr/>
            <p:nvPr/>
          </p:nvSpPr>
          <p:spPr>
            <a:xfrm>
              <a:off x="8823960" y="1690688"/>
              <a:ext cx="2743200" cy="164468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loud Callout 57">
            <a:extLst>
              <a:ext uri="{FF2B5EF4-FFF2-40B4-BE49-F238E27FC236}">
                <a16:creationId xmlns:a16="http://schemas.microsoft.com/office/drawing/2014/main" id="{150B49CC-BAE2-5C41-A1A3-3E1A24634FE7}"/>
              </a:ext>
            </a:extLst>
          </p:cNvPr>
          <p:cNvSpPr/>
          <p:nvPr/>
        </p:nvSpPr>
        <p:spPr>
          <a:xfrm>
            <a:off x="8414012" y="365125"/>
            <a:ext cx="3473188" cy="2172807"/>
          </a:xfrm>
          <a:prstGeom prst="cloudCallout">
            <a:avLst/>
          </a:prstGeom>
          <a:solidFill>
            <a:srgbClr val="19F053">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47F52F9-9524-F643-AFBC-362A80065F9A}"/>
              </a:ext>
            </a:extLst>
          </p:cNvPr>
          <p:cNvSpPr txBox="1"/>
          <p:nvPr/>
        </p:nvSpPr>
        <p:spPr>
          <a:xfrm>
            <a:off x="8971411" y="1048764"/>
            <a:ext cx="2358390" cy="830997"/>
          </a:xfrm>
          <a:prstGeom prst="rect">
            <a:avLst/>
          </a:prstGeom>
          <a:noFill/>
        </p:spPr>
        <p:txBody>
          <a:bodyPr wrap="square" rtlCol="0">
            <a:spAutoFit/>
          </a:bodyPr>
          <a:lstStyle/>
          <a:p>
            <a:pPr algn="ctr"/>
            <a:r>
              <a:rPr lang="en-US" sz="2400" dirty="0"/>
              <a:t>What platforms should I build?</a:t>
            </a:r>
          </a:p>
        </p:txBody>
      </p:sp>
    </p:spTree>
    <p:extLst>
      <p:ext uri="{BB962C8B-B14F-4D97-AF65-F5344CB8AC3E}">
        <p14:creationId xmlns:p14="http://schemas.microsoft.com/office/powerpoint/2010/main" val="1496689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318A-04F9-8341-8773-1EB1EAA37397}"/>
              </a:ext>
            </a:extLst>
          </p:cNvPr>
          <p:cNvSpPr>
            <a:spLocks noGrp="1"/>
          </p:cNvSpPr>
          <p:nvPr>
            <p:ph type="title"/>
          </p:nvPr>
        </p:nvSpPr>
        <p:spPr/>
        <p:txBody>
          <a:bodyPr/>
          <a:lstStyle/>
          <a:p>
            <a:r>
              <a:rPr lang="en-US" dirty="0"/>
              <a:t>Picture of the General Case</a:t>
            </a:r>
          </a:p>
        </p:txBody>
      </p:sp>
      <p:sp>
        <p:nvSpPr>
          <p:cNvPr id="46" name="TextBox 45">
            <a:extLst>
              <a:ext uri="{FF2B5EF4-FFF2-40B4-BE49-F238E27FC236}">
                <a16:creationId xmlns:a16="http://schemas.microsoft.com/office/drawing/2014/main" id="{EAF50B82-5FE6-3A4B-816D-C6B56F92C4F7}"/>
              </a:ext>
            </a:extLst>
          </p:cNvPr>
          <p:cNvSpPr txBox="1"/>
          <p:nvPr/>
        </p:nvSpPr>
        <p:spPr>
          <a:xfrm>
            <a:off x="2796544" y="1484320"/>
            <a:ext cx="1978776" cy="369332"/>
          </a:xfrm>
          <a:prstGeom prst="rect">
            <a:avLst/>
          </a:prstGeom>
          <a:noFill/>
        </p:spPr>
        <p:txBody>
          <a:bodyPr wrap="square" rtlCol="0">
            <a:spAutoFit/>
          </a:bodyPr>
          <a:lstStyle/>
          <a:p>
            <a:pPr algn="ctr"/>
            <a:r>
              <a:rPr lang="en-US" dirty="0"/>
              <a:t>Shopping online</a:t>
            </a:r>
          </a:p>
        </p:txBody>
      </p:sp>
      <p:sp>
        <p:nvSpPr>
          <p:cNvPr id="4" name="Oval 3">
            <a:extLst>
              <a:ext uri="{FF2B5EF4-FFF2-40B4-BE49-F238E27FC236}">
                <a16:creationId xmlns:a16="http://schemas.microsoft.com/office/drawing/2014/main" id="{36E05CC0-EC6D-CC4E-9A05-AF0ED32843BA}"/>
              </a:ext>
            </a:extLst>
          </p:cNvPr>
          <p:cNvSpPr/>
          <p:nvPr/>
        </p:nvSpPr>
        <p:spPr>
          <a:xfrm>
            <a:off x="2156885" y="2426434"/>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BF77E8-B8DF-C64D-A0FF-DE261CDFF52C}"/>
              </a:ext>
            </a:extLst>
          </p:cNvPr>
          <p:cNvSpPr/>
          <p:nvPr/>
        </p:nvSpPr>
        <p:spPr>
          <a:xfrm>
            <a:off x="1852085" y="35968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F28DD7-9286-3644-8236-FE2DB5095B36}"/>
              </a:ext>
            </a:extLst>
          </p:cNvPr>
          <p:cNvSpPr/>
          <p:nvPr/>
        </p:nvSpPr>
        <p:spPr>
          <a:xfrm>
            <a:off x="2276628" y="50446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B46836-63AA-D244-A84D-EE668AE23F24}"/>
              </a:ext>
            </a:extLst>
          </p:cNvPr>
          <p:cNvSpPr/>
          <p:nvPr/>
        </p:nvSpPr>
        <p:spPr>
          <a:xfrm>
            <a:off x="3691771" y="187857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3998C33-2CB2-6647-A756-7F4F9BD083C2}"/>
              </a:ext>
            </a:extLst>
          </p:cNvPr>
          <p:cNvSpPr/>
          <p:nvPr/>
        </p:nvSpPr>
        <p:spPr>
          <a:xfrm>
            <a:off x="5389942" y="2400921"/>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D9D3CF-E6F5-B940-B9EC-DF221CC6F541}"/>
              </a:ext>
            </a:extLst>
          </p:cNvPr>
          <p:cNvSpPr/>
          <p:nvPr/>
        </p:nvSpPr>
        <p:spPr>
          <a:xfrm>
            <a:off x="5966885" y="35968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B0959D-8DC0-1E49-BA9C-63F31E1DA1FF}"/>
              </a:ext>
            </a:extLst>
          </p:cNvPr>
          <p:cNvSpPr/>
          <p:nvPr/>
        </p:nvSpPr>
        <p:spPr>
          <a:xfrm>
            <a:off x="3811514" y="5610675"/>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3AA137-A601-2A41-8B9E-6E231EC5323A}"/>
              </a:ext>
            </a:extLst>
          </p:cNvPr>
          <p:cNvSpPr/>
          <p:nvPr/>
        </p:nvSpPr>
        <p:spPr>
          <a:xfrm>
            <a:off x="5389942" y="50446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99AB70B-9AC2-084A-8C8E-A30A92668595}"/>
              </a:ext>
            </a:extLst>
          </p:cNvPr>
          <p:cNvCxnSpPr>
            <a:cxnSpLocks/>
            <a:stCxn id="4" idx="6"/>
            <a:endCxn id="9" idx="2"/>
          </p:cNvCxnSpPr>
          <p:nvPr/>
        </p:nvCxnSpPr>
        <p:spPr>
          <a:xfrm>
            <a:off x="2276628" y="2491748"/>
            <a:ext cx="3690257" cy="117038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25651-04D8-484B-A9D5-70F14141E29C}"/>
              </a:ext>
            </a:extLst>
          </p:cNvPr>
          <p:cNvCxnSpPr>
            <a:stCxn id="4" idx="5"/>
            <a:endCxn id="10" idx="0"/>
          </p:cNvCxnSpPr>
          <p:nvPr/>
        </p:nvCxnSpPr>
        <p:spPr>
          <a:xfrm>
            <a:off x="2259092" y="2537932"/>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3C0B82-D10E-0740-BCC7-E32DA6F8406F}"/>
              </a:ext>
            </a:extLst>
          </p:cNvPr>
          <p:cNvCxnSpPr>
            <a:stCxn id="4" idx="5"/>
            <a:endCxn id="6" idx="0"/>
          </p:cNvCxnSpPr>
          <p:nvPr/>
        </p:nvCxnSpPr>
        <p:spPr>
          <a:xfrm>
            <a:off x="2259092" y="2537932"/>
            <a:ext cx="77408" cy="250668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AAD1BC-24A4-0545-86CB-FE3A1DAF6669}"/>
              </a:ext>
            </a:extLst>
          </p:cNvPr>
          <p:cNvCxnSpPr>
            <a:cxnSpLocks/>
            <a:stCxn id="5" idx="6"/>
            <a:endCxn id="8" idx="3"/>
          </p:cNvCxnSpPr>
          <p:nvPr/>
        </p:nvCxnSpPr>
        <p:spPr>
          <a:xfrm flipV="1">
            <a:off x="1971828" y="2512419"/>
            <a:ext cx="3435650"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B72609-B387-B94C-9C9B-EBC7C94BA7E8}"/>
              </a:ext>
            </a:extLst>
          </p:cNvPr>
          <p:cNvCxnSpPr>
            <a:stCxn id="5" idx="5"/>
            <a:endCxn id="11" idx="2"/>
          </p:cNvCxnSpPr>
          <p:nvPr/>
        </p:nvCxnSpPr>
        <p:spPr>
          <a:xfrm>
            <a:off x="1954292" y="3708316"/>
            <a:ext cx="3435650" cy="140161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53C851-3362-DB4A-B880-236984F648CB}"/>
              </a:ext>
            </a:extLst>
          </p:cNvPr>
          <p:cNvCxnSpPr>
            <a:stCxn id="6" idx="6"/>
            <a:endCxn id="9" idx="2"/>
          </p:cNvCxnSpPr>
          <p:nvPr/>
        </p:nvCxnSpPr>
        <p:spPr>
          <a:xfrm flipV="1">
            <a:off x="2396371" y="3662132"/>
            <a:ext cx="3570514" cy="14478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803AFE0-446F-A04A-8A73-823E2DCD4328}"/>
              </a:ext>
            </a:extLst>
          </p:cNvPr>
          <p:cNvCxnSpPr>
            <a:stCxn id="6" idx="6"/>
            <a:endCxn id="7" idx="3"/>
          </p:cNvCxnSpPr>
          <p:nvPr/>
        </p:nvCxnSpPr>
        <p:spPr>
          <a:xfrm flipV="1">
            <a:off x="2396371" y="1990074"/>
            <a:ext cx="1312936" cy="311985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19F546-27D8-5B44-A5C6-03FE283E2C34}"/>
              </a:ext>
            </a:extLst>
          </p:cNvPr>
          <p:cNvCxnSpPr>
            <a:stCxn id="10" idx="2"/>
            <a:endCxn id="5" idx="4"/>
          </p:cNvCxnSpPr>
          <p:nvPr/>
        </p:nvCxnSpPr>
        <p:spPr>
          <a:xfrm flipH="1" flipV="1">
            <a:off x="1911957" y="3727446"/>
            <a:ext cx="1899557"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9A584D-1E66-9E47-A59F-B944DDEFBF4E}"/>
              </a:ext>
            </a:extLst>
          </p:cNvPr>
          <p:cNvCxnSpPr>
            <a:stCxn id="10" idx="0"/>
            <a:endCxn id="4" idx="5"/>
          </p:cNvCxnSpPr>
          <p:nvPr/>
        </p:nvCxnSpPr>
        <p:spPr>
          <a:xfrm flipH="1" flipV="1">
            <a:off x="2259092" y="2537932"/>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101ED9-02B5-3C42-933A-4B17B2675EDD}"/>
              </a:ext>
            </a:extLst>
          </p:cNvPr>
          <p:cNvCxnSpPr>
            <a:stCxn id="11" idx="5"/>
            <a:endCxn id="7" idx="3"/>
          </p:cNvCxnSpPr>
          <p:nvPr/>
        </p:nvCxnSpPr>
        <p:spPr>
          <a:xfrm flipH="1" flipV="1">
            <a:off x="3709307" y="1990074"/>
            <a:ext cx="1782842" cy="316604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3DFF462-B103-234E-81B0-43AEF6FA2C0A}"/>
              </a:ext>
            </a:extLst>
          </p:cNvPr>
          <p:cNvCxnSpPr>
            <a:stCxn id="11" idx="6"/>
            <a:endCxn id="8" idx="5"/>
          </p:cNvCxnSpPr>
          <p:nvPr/>
        </p:nvCxnSpPr>
        <p:spPr>
          <a:xfrm flipH="1" flipV="1">
            <a:off x="5492149" y="2512419"/>
            <a:ext cx="17536" cy="25975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DF41853-FE18-1742-8A58-AF2EEF1F55D3}"/>
              </a:ext>
            </a:extLst>
          </p:cNvPr>
          <p:cNvCxnSpPr>
            <a:stCxn id="9" idx="4"/>
            <a:endCxn id="10" idx="6"/>
          </p:cNvCxnSpPr>
          <p:nvPr/>
        </p:nvCxnSpPr>
        <p:spPr>
          <a:xfrm flipH="1">
            <a:off x="3931257" y="3727446"/>
            <a:ext cx="2095500"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40B381-2B9E-D54C-AC23-DAAE675EE069}"/>
              </a:ext>
            </a:extLst>
          </p:cNvPr>
          <p:cNvCxnSpPr>
            <a:stCxn id="9" idx="4"/>
          </p:cNvCxnSpPr>
          <p:nvPr/>
        </p:nvCxnSpPr>
        <p:spPr>
          <a:xfrm flipH="1" flipV="1">
            <a:off x="5487914" y="2577733"/>
            <a:ext cx="538843"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57D15565-E69E-6741-A05D-8BC0E7DEC735}"/>
              </a:ext>
            </a:extLst>
          </p:cNvPr>
          <p:cNvPicPr>
            <a:picLocks noChangeAspect="1"/>
          </p:cNvPicPr>
          <p:nvPr/>
        </p:nvPicPr>
        <p:blipFill>
          <a:blip r:embed="rId2"/>
          <a:stretch>
            <a:fillRect/>
          </a:stretch>
        </p:blipFill>
        <p:spPr>
          <a:xfrm>
            <a:off x="3679500" y="3526434"/>
            <a:ext cx="523437" cy="813707"/>
          </a:xfrm>
          <a:prstGeom prst="rect">
            <a:avLst/>
          </a:prstGeom>
        </p:spPr>
      </p:pic>
      <p:sp>
        <p:nvSpPr>
          <p:cNvPr id="39" name="TextBox 38">
            <a:extLst>
              <a:ext uri="{FF2B5EF4-FFF2-40B4-BE49-F238E27FC236}">
                <a16:creationId xmlns:a16="http://schemas.microsoft.com/office/drawing/2014/main" id="{28674760-C03B-E14B-A2A9-2991D8D2C053}"/>
              </a:ext>
            </a:extLst>
          </p:cNvPr>
          <p:cNvSpPr txBox="1"/>
          <p:nvPr/>
        </p:nvSpPr>
        <p:spPr>
          <a:xfrm>
            <a:off x="2849380" y="5877725"/>
            <a:ext cx="2183675" cy="492443"/>
          </a:xfrm>
          <a:prstGeom prst="rect">
            <a:avLst/>
          </a:prstGeom>
          <a:noFill/>
        </p:spPr>
        <p:txBody>
          <a:bodyPr wrap="square" rtlCol="0">
            <a:spAutoFit/>
          </a:bodyPr>
          <a:lstStyle/>
          <a:p>
            <a:pPr algn="ctr"/>
            <a:r>
              <a:rPr lang="en-US" sz="2600" dirty="0"/>
              <a:t>Agent’s Life</a:t>
            </a:r>
          </a:p>
        </p:txBody>
      </p:sp>
      <p:sp>
        <p:nvSpPr>
          <p:cNvPr id="41" name="TextBox 40">
            <a:extLst>
              <a:ext uri="{FF2B5EF4-FFF2-40B4-BE49-F238E27FC236}">
                <a16:creationId xmlns:a16="http://schemas.microsoft.com/office/drawing/2014/main" id="{D9036A47-0AFF-334D-95C3-CABFFD0A9603}"/>
              </a:ext>
            </a:extLst>
          </p:cNvPr>
          <p:cNvSpPr txBox="1"/>
          <p:nvPr/>
        </p:nvSpPr>
        <p:spPr>
          <a:xfrm>
            <a:off x="899586" y="2035721"/>
            <a:ext cx="1680635" cy="369332"/>
          </a:xfrm>
          <a:prstGeom prst="rect">
            <a:avLst/>
          </a:prstGeom>
          <a:noFill/>
        </p:spPr>
        <p:txBody>
          <a:bodyPr wrap="square" rtlCol="0">
            <a:spAutoFit/>
          </a:bodyPr>
          <a:lstStyle/>
          <a:p>
            <a:pPr algn="ctr"/>
            <a:r>
              <a:rPr lang="en-US" dirty="0"/>
              <a:t>Driving</a:t>
            </a:r>
          </a:p>
        </p:txBody>
      </p:sp>
      <p:sp>
        <p:nvSpPr>
          <p:cNvPr id="42" name="TextBox 41">
            <a:extLst>
              <a:ext uri="{FF2B5EF4-FFF2-40B4-BE49-F238E27FC236}">
                <a16:creationId xmlns:a16="http://schemas.microsoft.com/office/drawing/2014/main" id="{5B06AF99-F359-BC49-8F9E-1FDDEDD5EE37}"/>
              </a:ext>
            </a:extLst>
          </p:cNvPr>
          <p:cNvSpPr txBox="1"/>
          <p:nvPr/>
        </p:nvSpPr>
        <p:spPr>
          <a:xfrm>
            <a:off x="578457" y="3283235"/>
            <a:ext cx="1458685" cy="369332"/>
          </a:xfrm>
          <a:prstGeom prst="rect">
            <a:avLst/>
          </a:prstGeom>
          <a:noFill/>
        </p:spPr>
        <p:txBody>
          <a:bodyPr wrap="square" rtlCol="0">
            <a:spAutoFit/>
          </a:bodyPr>
          <a:lstStyle/>
          <a:p>
            <a:pPr algn="ctr"/>
            <a:r>
              <a:rPr lang="en-US" dirty="0"/>
              <a:t>Eating lunch</a:t>
            </a:r>
          </a:p>
        </p:txBody>
      </p:sp>
      <p:sp>
        <p:nvSpPr>
          <p:cNvPr id="43" name="TextBox 42">
            <a:extLst>
              <a:ext uri="{FF2B5EF4-FFF2-40B4-BE49-F238E27FC236}">
                <a16:creationId xmlns:a16="http://schemas.microsoft.com/office/drawing/2014/main" id="{2F921A23-587C-A245-A5CB-34BB30CF3817}"/>
              </a:ext>
            </a:extLst>
          </p:cNvPr>
          <p:cNvSpPr txBox="1"/>
          <p:nvPr/>
        </p:nvSpPr>
        <p:spPr>
          <a:xfrm>
            <a:off x="476250" y="4853897"/>
            <a:ext cx="1715707" cy="369332"/>
          </a:xfrm>
          <a:prstGeom prst="rect">
            <a:avLst/>
          </a:prstGeom>
          <a:noFill/>
        </p:spPr>
        <p:txBody>
          <a:bodyPr wrap="square" rtlCol="0">
            <a:spAutoFit/>
          </a:bodyPr>
          <a:lstStyle/>
          <a:p>
            <a:pPr algn="ctr"/>
            <a:r>
              <a:rPr lang="en-US" dirty="0"/>
              <a:t>Watching movie</a:t>
            </a:r>
          </a:p>
        </p:txBody>
      </p:sp>
      <p:sp>
        <p:nvSpPr>
          <p:cNvPr id="44" name="TextBox 43">
            <a:extLst>
              <a:ext uri="{FF2B5EF4-FFF2-40B4-BE49-F238E27FC236}">
                <a16:creationId xmlns:a16="http://schemas.microsoft.com/office/drawing/2014/main" id="{D56D2B97-CB80-7948-8CF4-E1AFCF2FB133}"/>
              </a:ext>
            </a:extLst>
          </p:cNvPr>
          <p:cNvSpPr txBox="1"/>
          <p:nvPr/>
        </p:nvSpPr>
        <p:spPr>
          <a:xfrm>
            <a:off x="5248734" y="2024364"/>
            <a:ext cx="1416350" cy="369332"/>
          </a:xfrm>
          <a:prstGeom prst="rect">
            <a:avLst/>
          </a:prstGeom>
          <a:noFill/>
        </p:spPr>
        <p:txBody>
          <a:bodyPr wrap="square" rtlCol="0">
            <a:spAutoFit/>
          </a:bodyPr>
          <a:lstStyle/>
          <a:p>
            <a:pPr algn="ctr"/>
            <a:r>
              <a:rPr lang="en-US" dirty="0"/>
              <a:t>Exercising</a:t>
            </a:r>
          </a:p>
        </p:txBody>
      </p:sp>
      <p:sp>
        <p:nvSpPr>
          <p:cNvPr id="47" name="TextBox 46">
            <a:extLst>
              <a:ext uri="{FF2B5EF4-FFF2-40B4-BE49-F238E27FC236}">
                <a16:creationId xmlns:a16="http://schemas.microsoft.com/office/drawing/2014/main" id="{24C1D13B-D274-D94C-B2FC-E6A2FEE0DBE6}"/>
              </a:ext>
            </a:extLst>
          </p:cNvPr>
          <p:cNvSpPr txBox="1"/>
          <p:nvPr/>
        </p:nvSpPr>
        <p:spPr>
          <a:xfrm>
            <a:off x="5949468" y="3467901"/>
            <a:ext cx="1336766" cy="369332"/>
          </a:xfrm>
          <a:prstGeom prst="rect">
            <a:avLst/>
          </a:prstGeom>
          <a:noFill/>
        </p:spPr>
        <p:txBody>
          <a:bodyPr wrap="square" rtlCol="0">
            <a:spAutoFit/>
          </a:bodyPr>
          <a:lstStyle/>
          <a:p>
            <a:pPr algn="ctr"/>
            <a:r>
              <a:rPr lang="en-US" dirty="0"/>
              <a:t>Studying</a:t>
            </a:r>
          </a:p>
        </p:txBody>
      </p:sp>
      <p:sp>
        <p:nvSpPr>
          <p:cNvPr id="50" name="TextBox 49">
            <a:extLst>
              <a:ext uri="{FF2B5EF4-FFF2-40B4-BE49-F238E27FC236}">
                <a16:creationId xmlns:a16="http://schemas.microsoft.com/office/drawing/2014/main" id="{A0D5356B-654C-A441-BF71-52861F1A3FC3}"/>
              </a:ext>
            </a:extLst>
          </p:cNvPr>
          <p:cNvSpPr txBox="1"/>
          <p:nvPr/>
        </p:nvSpPr>
        <p:spPr>
          <a:xfrm>
            <a:off x="5457434" y="5038563"/>
            <a:ext cx="1657350" cy="372835"/>
          </a:xfrm>
          <a:prstGeom prst="rect">
            <a:avLst/>
          </a:prstGeom>
          <a:noFill/>
        </p:spPr>
        <p:txBody>
          <a:bodyPr wrap="square" rtlCol="0">
            <a:spAutoFit/>
          </a:bodyPr>
          <a:lstStyle/>
          <a:p>
            <a:pPr algn="ctr"/>
            <a:r>
              <a:rPr lang="en-US" dirty="0"/>
              <a:t>Reading news</a:t>
            </a:r>
          </a:p>
        </p:txBody>
      </p:sp>
      <p:grpSp>
        <p:nvGrpSpPr>
          <p:cNvPr id="57" name="Group 56">
            <a:extLst>
              <a:ext uri="{FF2B5EF4-FFF2-40B4-BE49-F238E27FC236}">
                <a16:creationId xmlns:a16="http://schemas.microsoft.com/office/drawing/2014/main" id="{AECFD255-09A2-EF4C-9563-46EA4D44D26D}"/>
              </a:ext>
            </a:extLst>
          </p:cNvPr>
          <p:cNvGrpSpPr/>
          <p:nvPr/>
        </p:nvGrpSpPr>
        <p:grpSpPr>
          <a:xfrm>
            <a:off x="7804439" y="2968930"/>
            <a:ext cx="2743200" cy="1644689"/>
            <a:chOff x="8823960" y="1690688"/>
            <a:chExt cx="2743200" cy="1644689"/>
          </a:xfrm>
        </p:grpSpPr>
        <p:pic>
          <p:nvPicPr>
            <p:cNvPr id="53" name="Picture 52">
              <a:extLst>
                <a:ext uri="{FF2B5EF4-FFF2-40B4-BE49-F238E27FC236}">
                  <a16:creationId xmlns:a16="http://schemas.microsoft.com/office/drawing/2014/main" id="{AF1AE6A8-9802-ED4E-9092-C19BFBC160C7}"/>
                </a:ext>
              </a:extLst>
            </p:cNvPr>
            <p:cNvPicPr>
              <a:picLocks noChangeAspect="1"/>
            </p:cNvPicPr>
            <p:nvPr/>
          </p:nvPicPr>
          <p:blipFill>
            <a:blip r:embed="rId3"/>
            <a:stretch>
              <a:fillRect/>
            </a:stretch>
          </p:blipFill>
          <p:spPr>
            <a:xfrm>
              <a:off x="8996557" y="1711608"/>
              <a:ext cx="2415919" cy="1209571"/>
            </a:xfrm>
            <a:prstGeom prst="rect">
              <a:avLst/>
            </a:prstGeom>
          </p:spPr>
        </p:pic>
        <p:sp>
          <p:nvSpPr>
            <p:cNvPr id="54" name="TextBox 53">
              <a:extLst>
                <a:ext uri="{FF2B5EF4-FFF2-40B4-BE49-F238E27FC236}">
                  <a16:creationId xmlns:a16="http://schemas.microsoft.com/office/drawing/2014/main" id="{549FD7CF-05B4-B24E-BCAB-82362683EF16}"/>
                </a:ext>
              </a:extLst>
            </p:cNvPr>
            <p:cNvSpPr txBox="1"/>
            <p:nvPr/>
          </p:nvSpPr>
          <p:spPr>
            <a:xfrm>
              <a:off x="9230939" y="2812157"/>
              <a:ext cx="1947399" cy="523220"/>
            </a:xfrm>
            <a:prstGeom prst="rect">
              <a:avLst/>
            </a:prstGeom>
            <a:noFill/>
          </p:spPr>
          <p:txBody>
            <a:bodyPr wrap="square" rtlCol="0">
              <a:spAutoFit/>
            </a:bodyPr>
            <a:lstStyle/>
            <a:p>
              <a:pPr algn="ctr"/>
              <a:r>
                <a:rPr lang="en-US" sz="2800" dirty="0"/>
                <a:t>Online firm</a:t>
              </a:r>
            </a:p>
          </p:txBody>
        </p:sp>
        <p:sp>
          <p:nvSpPr>
            <p:cNvPr id="56" name="Rounded Rectangle 55">
              <a:extLst>
                <a:ext uri="{FF2B5EF4-FFF2-40B4-BE49-F238E27FC236}">
                  <a16:creationId xmlns:a16="http://schemas.microsoft.com/office/drawing/2014/main" id="{385A4F57-9C24-D04F-BA69-F625E7320F20}"/>
                </a:ext>
              </a:extLst>
            </p:cNvPr>
            <p:cNvSpPr/>
            <p:nvPr/>
          </p:nvSpPr>
          <p:spPr>
            <a:xfrm>
              <a:off x="8823960" y="1690688"/>
              <a:ext cx="2743200" cy="164468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loud Callout 57">
            <a:extLst>
              <a:ext uri="{FF2B5EF4-FFF2-40B4-BE49-F238E27FC236}">
                <a16:creationId xmlns:a16="http://schemas.microsoft.com/office/drawing/2014/main" id="{150B49CC-BAE2-5C41-A1A3-3E1A24634FE7}"/>
              </a:ext>
            </a:extLst>
          </p:cNvPr>
          <p:cNvSpPr/>
          <p:nvPr/>
        </p:nvSpPr>
        <p:spPr>
          <a:xfrm>
            <a:off x="8414012" y="365125"/>
            <a:ext cx="3473188" cy="2172807"/>
          </a:xfrm>
          <a:prstGeom prst="cloudCallout">
            <a:avLst/>
          </a:prstGeom>
          <a:solidFill>
            <a:srgbClr val="19F053">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47F52F9-9524-F643-AFBC-362A80065F9A}"/>
              </a:ext>
            </a:extLst>
          </p:cNvPr>
          <p:cNvSpPr txBox="1"/>
          <p:nvPr/>
        </p:nvSpPr>
        <p:spPr>
          <a:xfrm>
            <a:off x="8971411" y="1048764"/>
            <a:ext cx="2358390" cy="830997"/>
          </a:xfrm>
          <a:prstGeom prst="rect">
            <a:avLst/>
          </a:prstGeom>
          <a:noFill/>
        </p:spPr>
        <p:txBody>
          <a:bodyPr wrap="square" rtlCol="0">
            <a:spAutoFit/>
          </a:bodyPr>
          <a:lstStyle/>
          <a:p>
            <a:pPr algn="ctr"/>
            <a:r>
              <a:rPr lang="en-US" sz="2400" dirty="0"/>
              <a:t>What platforms should I build?</a:t>
            </a:r>
          </a:p>
        </p:txBody>
      </p:sp>
      <p:sp>
        <p:nvSpPr>
          <p:cNvPr id="22" name="TextBox 21">
            <a:extLst>
              <a:ext uri="{FF2B5EF4-FFF2-40B4-BE49-F238E27FC236}">
                <a16:creationId xmlns:a16="http://schemas.microsoft.com/office/drawing/2014/main" id="{3F1E02AC-AE36-5244-9D4E-43F74122A616}"/>
              </a:ext>
            </a:extLst>
          </p:cNvPr>
          <p:cNvSpPr txBox="1"/>
          <p:nvPr/>
        </p:nvSpPr>
        <p:spPr>
          <a:xfrm>
            <a:off x="7804439" y="5038563"/>
            <a:ext cx="3819871" cy="1692771"/>
          </a:xfrm>
          <a:prstGeom prst="rect">
            <a:avLst/>
          </a:prstGeom>
          <a:noFill/>
        </p:spPr>
        <p:txBody>
          <a:bodyPr wrap="square" rtlCol="0">
            <a:spAutoFit/>
          </a:bodyPr>
          <a:lstStyle/>
          <a:p>
            <a:r>
              <a:rPr lang="en-US" sz="2600" dirty="0"/>
              <a:t>At a cost, the firm can </a:t>
            </a:r>
            <a:r>
              <a:rPr lang="en-US" sz="2600" b="1" dirty="0"/>
              <a:t>add an opt-in action </a:t>
            </a:r>
            <a:r>
              <a:rPr lang="en-US" sz="2600" dirty="0"/>
              <a:t>to platforms they create (ex: Google Maps).</a:t>
            </a:r>
          </a:p>
        </p:txBody>
      </p:sp>
    </p:spTree>
    <p:extLst>
      <p:ext uri="{BB962C8B-B14F-4D97-AF65-F5344CB8AC3E}">
        <p14:creationId xmlns:p14="http://schemas.microsoft.com/office/powerpoint/2010/main" val="200228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318A-04F9-8341-8773-1EB1EAA37397}"/>
              </a:ext>
            </a:extLst>
          </p:cNvPr>
          <p:cNvSpPr>
            <a:spLocks noGrp="1"/>
          </p:cNvSpPr>
          <p:nvPr>
            <p:ph type="title"/>
          </p:nvPr>
        </p:nvSpPr>
        <p:spPr/>
        <p:txBody>
          <a:bodyPr/>
          <a:lstStyle/>
          <a:p>
            <a:r>
              <a:rPr lang="en-US" dirty="0"/>
              <a:t>Picture of the General Case</a:t>
            </a:r>
          </a:p>
        </p:txBody>
      </p:sp>
      <p:sp>
        <p:nvSpPr>
          <p:cNvPr id="46" name="TextBox 45">
            <a:extLst>
              <a:ext uri="{FF2B5EF4-FFF2-40B4-BE49-F238E27FC236}">
                <a16:creationId xmlns:a16="http://schemas.microsoft.com/office/drawing/2014/main" id="{EAF50B82-5FE6-3A4B-816D-C6B56F92C4F7}"/>
              </a:ext>
            </a:extLst>
          </p:cNvPr>
          <p:cNvSpPr txBox="1"/>
          <p:nvPr/>
        </p:nvSpPr>
        <p:spPr>
          <a:xfrm>
            <a:off x="2917736" y="1486230"/>
            <a:ext cx="1757133" cy="369332"/>
          </a:xfrm>
          <a:prstGeom prst="rect">
            <a:avLst/>
          </a:prstGeom>
          <a:noFill/>
        </p:spPr>
        <p:txBody>
          <a:bodyPr wrap="square" rtlCol="0">
            <a:spAutoFit/>
          </a:bodyPr>
          <a:lstStyle/>
          <a:p>
            <a:pPr algn="ctr"/>
            <a:r>
              <a:rPr lang="en-US" dirty="0"/>
              <a:t>Shopping online</a:t>
            </a:r>
          </a:p>
        </p:txBody>
      </p:sp>
      <p:sp>
        <p:nvSpPr>
          <p:cNvPr id="4" name="Oval 3">
            <a:extLst>
              <a:ext uri="{FF2B5EF4-FFF2-40B4-BE49-F238E27FC236}">
                <a16:creationId xmlns:a16="http://schemas.microsoft.com/office/drawing/2014/main" id="{36E05CC0-EC6D-CC4E-9A05-AF0ED32843BA}"/>
              </a:ext>
            </a:extLst>
          </p:cNvPr>
          <p:cNvSpPr/>
          <p:nvPr/>
        </p:nvSpPr>
        <p:spPr>
          <a:xfrm>
            <a:off x="2156885" y="2426434"/>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BF77E8-B8DF-C64D-A0FF-DE261CDFF52C}"/>
              </a:ext>
            </a:extLst>
          </p:cNvPr>
          <p:cNvSpPr/>
          <p:nvPr/>
        </p:nvSpPr>
        <p:spPr>
          <a:xfrm>
            <a:off x="1852085" y="35968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F28DD7-9286-3644-8236-FE2DB5095B36}"/>
              </a:ext>
            </a:extLst>
          </p:cNvPr>
          <p:cNvSpPr/>
          <p:nvPr/>
        </p:nvSpPr>
        <p:spPr>
          <a:xfrm>
            <a:off x="2276628" y="50446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B46836-63AA-D244-A84D-EE668AE23F24}"/>
              </a:ext>
            </a:extLst>
          </p:cNvPr>
          <p:cNvSpPr/>
          <p:nvPr/>
        </p:nvSpPr>
        <p:spPr>
          <a:xfrm>
            <a:off x="3691771" y="187857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3998C33-2CB2-6647-A756-7F4F9BD083C2}"/>
              </a:ext>
            </a:extLst>
          </p:cNvPr>
          <p:cNvSpPr/>
          <p:nvPr/>
        </p:nvSpPr>
        <p:spPr>
          <a:xfrm>
            <a:off x="5389942" y="2400921"/>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D9D3CF-E6F5-B940-B9EC-DF221CC6F541}"/>
              </a:ext>
            </a:extLst>
          </p:cNvPr>
          <p:cNvSpPr/>
          <p:nvPr/>
        </p:nvSpPr>
        <p:spPr>
          <a:xfrm>
            <a:off x="5966885" y="35968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B0959D-8DC0-1E49-BA9C-63F31E1DA1FF}"/>
              </a:ext>
            </a:extLst>
          </p:cNvPr>
          <p:cNvSpPr/>
          <p:nvPr/>
        </p:nvSpPr>
        <p:spPr>
          <a:xfrm>
            <a:off x="3811514" y="5610675"/>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3AA137-A601-2A41-8B9E-6E231EC5323A}"/>
              </a:ext>
            </a:extLst>
          </p:cNvPr>
          <p:cNvSpPr/>
          <p:nvPr/>
        </p:nvSpPr>
        <p:spPr>
          <a:xfrm>
            <a:off x="5389942" y="50446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99AB70B-9AC2-084A-8C8E-A30A92668595}"/>
              </a:ext>
            </a:extLst>
          </p:cNvPr>
          <p:cNvCxnSpPr>
            <a:cxnSpLocks/>
            <a:stCxn id="4" idx="6"/>
            <a:endCxn id="9" idx="2"/>
          </p:cNvCxnSpPr>
          <p:nvPr/>
        </p:nvCxnSpPr>
        <p:spPr>
          <a:xfrm>
            <a:off x="2276628" y="2491748"/>
            <a:ext cx="3690257" cy="117038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25651-04D8-484B-A9D5-70F14141E29C}"/>
              </a:ext>
            </a:extLst>
          </p:cNvPr>
          <p:cNvCxnSpPr>
            <a:stCxn id="4" idx="5"/>
            <a:endCxn id="10" idx="0"/>
          </p:cNvCxnSpPr>
          <p:nvPr/>
        </p:nvCxnSpPr>
        <p:spPr>
          <a:xfrm>
            <a:off x="2259092" y="2537932"/>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3C0B82-D10E-0740-BCC7-E32DA6F8406F}"/>
              </a:ext>
            </a:extLst>
          </p:cNvPr>
          <p:cNvCxnSpPr>
            <a:stCxn id="4" idx="5"/>
            <a:endCxn id="6" idx="0"/>
          </p:cNvCxnSpPr>
          <p:nvPr/>
        </p:nvCxnSpPr>
        <p:spPr>
          <a:xfrm>
            <a:off x="2259092" y="2537932"/>
            <a:ext cx="77408" cy="250668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AAD1BC-24A4-0545-86CB-FE3A1DAF6669}"/>
              </a:ext>
            </a:extLst>
          </p:cNvPr>
          <p:cNvCxnSpPr>
            <a:cxnSpLocks/>
            <a:stCxn id="5" idx="6"/>
            <a:endCxn id="8" idx="3"/>
          </p:cNvCxnSpPr>
          <p:nvPr/>
        </p:nvCxnSpPr>
        <p:spPr>
          <a:xfrm flipV="1">
            <a:off x="1971828" y="2512419"/>
            <a:ext cx="3435650"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B72609-B387-B94C-9C9B-EBC7C94BA7E8}"/>
              </a:ext>
            </a:extLst>
          </p:cNvPr>
          <p:cNvCxnSpPr>
            <a:stCxn id="5" idx="5"/>
            <a:endCxn id="11" idx="2"/>
          </p:cNvCxnSpPr>
          <p:nvPr/>
        </p:nvCxnSpPr>
        <p:spPr>
          <a:xfrm>
            <a:off x="1954292" y="3708316"/>
            <a:ext cx="3435650" cy="140161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53C851-3362-DB4A-B880-236984F648CB}"/>
              </a:ext>
            </a:extLst>
          </p:cNvPr>
          <p:cNvCxnSpPr>
            <a:stCxn id="6" idx="6"/>
            <a:endCxn id="9" idx="2"/>
          </p:cNvCxnSpPr>
          <p:nvPr/>
        </p:nvCxnSpPr>
        <p:spPr>
          <a:xfrm flipV="1">
            <a:off x="2396371" y="3662132"/>
            <a:ext cx="3570514" cy="14478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803AFE0-446F-A04A-8A73-823E2DCD4328}"/>
              </a:ext>
            </a:extLst>
          </p:cNvPr>
          <p:cNvCxnSpPr>
            <a:stCxn id="6" idx="6"/>
            <a:endCxn id="7" idx="3"/>
          </p:cNvCxnSpPr>
          <p:nvPr/>
        </p:nvCxnSpPr>
        <p:spPr>
          <a:xfrm flipV="1">
            <a:off x="2396371" y="1990074"/>
            <a:ext cx="1312936" cy="311985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19F546-27D8-5B44-A5C6-03FE283E2C34}"/>
              </a:ext>
            </a:extLst>
          </p:cNvPr>
          <p:cNvCxnSpPr>
            <a:stCxn id="10" idx="2"/>
            <a:endCxn id="5" idx="4"/>
          </p:cNvCxnSpPr>
          <p:nvPr/>
        </p:nvCxnSpPr>
        <p:spPr>
          <a:xfrm flipH="1" flipV="1">
            <a:off x="1911957" y="3727446"/>
            <a:ext cx="1899557"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9A584D-1E66-9E47-A59F-B944DDEFBF4E}"/>
              </a:ext>
            </a:extLst>
          </p:cNvPr>
          <p:cNvCxnSpPr>
            <a:stCxn id="10" idx="0"/>
            <a:endCxn id="4" idx="5"/>
          </p:cNvCxnSpPr>
          <p:nvPr/>
        </p:nvCxnSpPr>
        <p:spPr>
          <a:xfrm flipH="1" flipV="1">
            <a:off x="2259092" y="2537932"/>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101ED9-02B5-3C42-933A-4B17B2675EDD}"/>
              </a:ext>
            </a:extLst>
          </p:cNvPr>
          <p:cNvCxnSpPr>
            <a:stCxn id="11" idx="5"/>
            <a:endCxn id="7" idx="3"/>
          </p:cNvCxnSpPr>
          <p:nvPr/>
        </p:nvCxnSpPr>
        <p:spPr>
          <a:xfrm flipH="1" flipV="1">
            <a:off x="3709307" y="1990074"/>
            <a:ext cx="1782842" cy="316604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3DFF462-B103-234E-81B0-43AEF6FA2C0A}"/>
              </a:ext>
            </a:extLst>
          </p:cNvPr>
          <p:cNvCxnSpPr>
            <a:stCxn id="11" idx="6"/>
            <a:endCxn id="8" idx="5"/>
          </p:cNvCxnSpPr>
          <p:nvPr/>
        </p:nvCxnSpPr>
        <p:spPr>
          <a:xfrm flipH="1" flipV="1">
            <a:off x="5492149" y="2512419"/>
            <a:ext cx="17536" cy="25975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DF41853-FE18-1742-8A58-AF2EEF1F55D3}"/>
              </a:ext>
            </a:extLst>
          </p:cNvPr>
          <p:cNvCxnSpPr>
            <a:stCxn id="9" idx="4"/>
            <a:endCxn id="10" idx="6"/>
          </p:cNvCxnSpPr>
          <p:nvPr/>
        </p:nvCxnSpPr>
        <p:spPr>
          <a:xfrm flipH="1">
            <a:off x="3931257" y="3727446"/>
            <a:ext cx="2095500"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40B381-2B9E-D54C-AC23-DAAE675EE069}"/>
              </a:ext>
            </a:extLst>
          </p:cNvPr>
          <p:cNvCxnSpPr>
            <a:stCxn id="9" idx="4"/>
          </p:cNvCxnSpPr>
          <p:nvPr/>
        </p:nvCxnSpPr>
        <p:spPr>
          <a:xfrm flipH="1" flipV="1">
            <a:off x="5487914" y="2577733"/>
            <a:ext cx="538843"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57D15565-E69E-6741-A05D-8BC0E7DEC735}"/>
              </a:ext>
            </a:extLst>
          </p:cNvPr>
          <p:cNvPicPr>
            <a:picLocks noChangeAspect="1"/>
          </p:cNvPicPr>
          <p:nvPr/>
        </p:nvPicPr>
        <p:blipFill>
          <a:blip r:embed="rId3"/>
          <a:stretch>
            <a:fillRect/>
          </a:stretch>
        </p:blipFill>
        <p:spPr>
          <a:xfrm>
            <a:off x="3679500" y="3526434"/>
            <a:ext cx="523437" cy="813707"/>
          </a:xfrm>
          <a:prstGeom prst="rect">
            <a:avLst/>
          </a:prstGeom>
        </p:spPr>
      </p:pic>
      <p:sp>
        <p:nvSpPr>
          <p:cNvPr id="39" name="TextBox 38">
            <a:extLst>
              <a:ext uri="{FF2B5EF4-FFF2-40B4-BE49-F238E27FC236}">
                <a16:creationId xmlns:a16="http://schemas.microsoft.com/office/drawing/2014/main" id="{28674760-C03B-E14B-A2A9-2991D8D2C053}"/>
              </a:ext>
            </a:extLst>
          </p:cNvPr>
          <p:cNvSpPr txBox="1"/>
          <p:nvPr/>
        </p:nvSpPr>
        <p:spPr>
          <a:xfrm>
            <a:off x="2849380" y="5877725"/>
            <a:ext cx="2183675" cy="892552"/>
          </a:xfrm>
          <a:prstGeom prst="rect">
            <a:avLst/>
          </a:prstGeom>
          <a:noFill/>
        </p:spPr>
        <p:txBody>
          <a:bodyPr wrap="square" rtlCol="0">
            <a:spAutoFit/>
          </a:bodyPr>
          <a:lstStyle/>
          <a:p>
            <a:pPr algn="ctr"/>
            <a:r>
              <a:rPr lang="en-US" sz="2600" dirty="0"/>
              <a:t>Agent’s Life </a:t>
            </a:r>
            <a:r>
              <a:rPr lang="en-US" sz="2600" dirty="0">
                <a:solidFill>
                  <a:srgbClr val="00B050"/>
                </a:solidFill>
              </a:rPr>
              <a:t>changes</a:t>
            </a:r>
            <a:endParaRPr lang="en-US" sz="2600" dirty="0"/>
          </a:p>
        </p:txBody>
      </p:sp>
      <p:sp>
        <p:nvSpPr>
          <p:cNvPr id="41" name="TextBox 40">
            <a:extLst>
              <a:ext uri="{FF2B5EF4-FFF2-40B4-BE49-F238E27FC236}">
                <a16:creationId xmlns:a16="http://schemas.microsoft.com/office/drawing/2014/main" id="{D9036A47-0AFF-334D-95C3-CABFFD0A9603}"/>
              </a:ext>
            </a:extLst>
          </p:cNvPr>
          <p:cNvSpPr txBox="1"/>
          <p:nvPr/>
        </p:nvSpPr>
        <p:spPr>
          <a:xfrm>
            <a:off x="899586" y="2035721"/>
            <a:ext cx="1680635" cy="369332"/>
          </a:xfrm>
          <a:prstGeom prst="rect">
            <a:avLst/>
          </a:prstGeom>
          <a:noFill/>
        </p:spPr>
        <p:txBody>
          <a:bodyPr wrap="square" rtlCol="0">
            <a:spAutoFit/>
          </a:bodyPr>
          <a:lstStyle/>
          <a:p>
            <a:pPr algn="ctr"/>
            <a:r>
              <a:rPr lang="en-US" dirty="0"/>
              <a:t>Driving</a:t>
            </a:r>
          </a:p>
        </p:txBody>
      </p:sp>
      <p:sp>
        <p:nvSpPr>
          <p:cNvPr id="42" name="TextBox 41">
            <a:extLst>
              <a:ext uri="{FF2B5EF4-FFF2-40B4-BE49-F238E27FC236}">
                <a16:creationId xmlns:a16="http://schemas.microsoft.com/office/drawing/2014/main" id="{5B06AF99-F359-BC49-8F9E-1FDDEDD5EE37}"/>
              </a:ext>
            </a:extLst>
          </p:cNvPr>
          <p:cNvSpPr txBox="1"/>
          <p:nvPr/>
        </p:nvSpPr>
        <p:spPr>
          <a:xfrm>
            <a:off x="578457" y="3283235"/>
            <a:ext cx="1458685" cy="369332"/>
          </a:xfrm>
          <a:prstGeom prst="rect">
            <a:avLst/>
          </a:prstGeom>
          <a:noFill/>
        </p:spPr>
        <p:txBody>
          <a:bodyPr wrap="square" rtlCol="0">
            <a:spAutoFit/>
          </a:bodyPr>
          <a:lstStyle/>
          <a:p>
            <a:pPr algn="ctr"/>
            <a:r>
              <a:rPr lang="en-US" dirty="0"/>
              <a:t>Eating lunch</a:t>
            </a:r>
          </a:p>
        </p:txBody>
      </p:sp>
      <p:sp>
        <p:nvSpPr>
          <p:cNvPr id="43" name="TextBox 42">
            <a:extLst>
              <a:ext uri="{FF2B5EF4-FFF2-40B4-BE49-F238E27FC236}">
                <a16:creationId xmlns:a16="http://schemas.microsoft.com/office/drawing/2014/main" id="{2F921A23-587C-A245-A5CB-34BB30CF3817}"/>
              </a:ext>
            </a:extLst>
          </p:cNvPr>
          <p:cNvSpPr txBox="1"/>
          <p:nvPr/>
        </p:nvSpPr>
        <p:spPr>
          <a:xfrm>
            <a:off x="476250" y="4853897"/>
            <a:ext cx="1715707" cy="369332"/>
          </a:xfrm>
          <a:prstGeom prst="rect">
            <a:avLst/>
          </a:prstGeom>
          <a:noFill/>
        </p:spPr>
        <p:txBody>
          <a:bodyPr wrap="square" rtlCol="0">
            <a:spAutoFit/>
          </a:bodyPr>
          <a:lstStyle/>
          <a:p>
            <a:pPr algn="ctr"/>
            <a:r>
              <a:rPr lang="en-US" dirty="0"/>
              <a:t>Watching movie</a:t>
            </a:r>
          </a:p>
        </p:txBody>
      </p:sp>
      <p:sp>
        <p:nvSpPr>
          <p:cNvPr id="44" name="TextBox 43">
            <a:extLst>
              <a:ext uri="{FF2B5EF4-FFF2-40B4-BE49-F238E27FC236}">
                <a16:creationId xmlns:a16="http://schemas.microsoft.com/office/drawing/2014/main" id="{D56D2B97-CB80-7948-8CF4-E1AFCF2FB133}"/>
              </a:ext>
            </a:extLst>
          </p:cNvPr>
          <p:cNvSpPr txBox="1"/>
          <p:nvPr/>
        </p:nvSpPr>
        <p:spPr>
          <a:xfrm>
            <a:off x="5248734" y="2024364"/>
            <a:ext cx="1416350" cy="369332"/>
          </a:xfrm>
          <a:prstGeom prst="rect">
            <a:avLst/>
          </a:prstGeom>
          <a:noFill/>
        </p:spPr>
        <p:txBody>
          <a:bodyPr wrap="square" rtlCol="0">
            <a:spAutoFit/>
          </a:bodyPr>
          <a:lstStyle/>
          <a:p>
            <a:pPr algn="ctr"/>
            <a:r>
              <a:rPr lang="en-US" dirty="0"/>
              <a:t>Exercising</a:t>
            </a:r>
          </a:p>
        </p:txBody>
      </p:sp>
      <p:sp>
        <p:nvSpPr>
          <p:cNvPr id="47" name="TextBox 46">
            <a:extLst>
              <a:ext uri="{FF2B5EF4-FFF2-40B4-BE49-F238E27FC236}">
                <a16:creationId xmlns:a16="http://schemas.microsoft.com/office/drawing/2014/main" id="{24C1D13B-D274-D94C-B2FC-E6A2FEE0DBE6}"/>
              </a:ext>
            </a:extLst>
          </p:cNvPr>
          <p:cNvSpPr txBox="1"/>
          <p:nvPr/>
        </p:nvSpPr>
        <p:spPr>
          <a:xfrm>
            <a:off x="5949468" y="3467901"/>
            <a:ext cx="1336766" cy="369332"/>
          </a:xfrm>
          <a:prstGeom prst="rect">
            <a:avLst/>
          </a:prstGeom>
          <a:noFill/>
        </p:spPr>
        <p:txBody>
          <a:bodyPr wrap="square" rtlCol="0">
            <a:spAutoFit/>
          </a:bodyPr>
          <a:lstStyle/>
          <a:p>
            <a:pPr algn="ctr"/>
            <a:r>
              <a:rPr lang="en-US" dirty="0"/>
              <a:t>Studying</a:t>
            </a:r>
          </a:p>
        </p:txBody>
      </p:sp>
      <p:sp>
        <p:nvSpPr>
          <p:cNvPr id="50" name="TextBox 49">
            <a:extLst>
              <a:ext uri="{FF2B5EF4-FFF2-40B4-BE49-F238E27FC236}">
                <a16:creationId xmlns:a16="http://schemas.microsoft.com/office/drawing/2014/main" id="{A0D5356B-654C-A441-BF71-52861F1A3FC3}"/>
              </a:ext>
            </a:extLst>
          </p:cNvPr>
          <p:cNvSpPr txBox="1"/>
          <p:nvPr/>
        </p:nvSpPr>
        <p:spPr>
          <a:xfrm>
            <a:off x="5457434" y="5038563"/>
            <a:ext cx="1657350" cy="372835"/>
          </a:xfrm>
          <a:prstGeom prst="rect">
            <a:avLst/>
          </a:prstGeom>
          <a:noFill/>
        </p:spPr>
        <p:txBody>
          <a:bodyPr wrap="square" rtlCol="0">
            <a:spAutoFit/>
          </a:bodyPr>
          <a:lstStyle/>
          <a:p>
            <a:pPr algn="ctr"/>
            <a:r>
              <a:rPr lang="en-US" dirty="0"/>
              <a:t>Reading news</a:t>
            </a:r>
          </a:p>
        </p:txBody>
      </p:sp>
      <p:grpSp>
        <p:nvGrpSpPr>
          <p:cNvPr id="57" name="Group 56">
            <a:extLst>
              <a:ext uri="{FF2B5EF4-FFF2-40B4-BE49-F238E27FC236}">
                <a16:creationId xmlns:a16="http://schemas.microsoft.com/office/drawing/2014/main" id="{AECFD255-09A2-EF4C-9563-46EA4D44D26D}"/>
              </a:ext>
            </a:extLst>
          </p:cNvPr>
          <p:cNvGrpSpPr/>
          <p:nvPr/>
        </p:nvGrpSpPr>
        <p:grpSpPr>
          <a:xfrm>
            <a:off x="7804439" y="2968930"/>
            <a:ext cx="2743200" cy="1644689"/>
            <a:chOff x="8823960" y="1690688"/>
            <a:chExt cx="2743200" cy="1644689"/>
          </a:xfrm>
        </p:grpSpPr>
        <p:pic>
          <p:nvPicPr>
            <p:cNvPr id="53" name="Picture 52">
              <a:extLst>
                <a:ext uri="{FF2B5EF4-FFF2-40B4-BE49-F238E27FC236}">
                  <a16:creationId xmlns:a16="http://schemas.microsoft.com/office/drawing/2014/main" id="{AF1AE6A8-9802-ED4E-9092-C19BFBC160C7}"/>
                </a:ext>
              </a:extLst>
            </p:cNvPr>
            <p:cNvPicPr>
              <a:picLocks noChangeAspect="1"/>
            </p:cNvPicPr>
            <p:nvPr/>
          </p:nvPicPr>
          <p:blipFill>
            <a:blip r:embed="rId4"/>
            <a:stretch>
              <a:fillRect/>
            </a:stretch>
          </p:blipFill>
          <p:spPr>
            <a:xfrm>
              <a:off x="8996557" y="1711608"/>
              <a:ext cx="2415919" cy="1209571"/>
            </a:xfrm>
            <a:prstGeom prst="rect">
              <a:avLst/>
            </a:prstGeom>
          </p:spPr>
        </p:pic>
        <p:sp>
          <p:nvSpPr>
            <p:cNvPr id="54" name="TextBox 53">
              <a:extLst>
                <a:ext uri="{FF2B5EF4-FFF2-40B4-BE49-F238E27FC236}">
                  <a16:creationId xmlns:a16="http://schemas.microsoft.com/office/drawing/2014/main" id="{549FD7CF-05B4-B24E-BCAB-82362683EF16}"/>
                </a:ext>
              </a:extLst>
            </p:cNvPr>
            <p:cNvSpPr txBox="1"/>
            <p:nvPr/>
          </p:nvSpPr>
          <p:spPr>
            <a:xfrm>
              <a:off x="9230939" y="2812157"/>
              <a:ext cx="1947399" cy="523220"/>
            </a:xfrm>
            <a:prstGeom prst="rect">
              <a:avLst/>
            </a:prstGeom>
            <a:noFill/>
          </p:spPr>
          <p:txBody>
            <a:bodyPr wrap="square" rtlCol="0">
              <a:spAutoFit/>
            </a:bodyPr>
            <a:lstStyle/>
            <a:p>
              <a:pPr algn="ctr"/>
              <a:r>
                <a:rPr lang="en-US" sz="2800" dirty="0"/>
                <a:t>Online firm</a:t>
              </a:r>
            </a:p>
          </p:txBody>
        </p:sp>
        <p:sp>
          <p:nvSpPr>
            <p:cNvPr id="56" name="Rounded Rectangle 55">
              <a:extLst>
                <a:ext uri="{FF2B5EF4-FFF2-40B4-BE49-F238E27FC236}">
                  <a16:creationId xmlns:a16="http://schemas.microsoft.com/office/drawing/2014/main" id="{385A4F57-9C24-D04F-BA69-F625E7320F20}"/>
                </a:ext>
              </a:extLst>
            </p:cNvPr>
            <p:cNvSpPr/>
            <p:nvPr/>
          </p:nvSpPr>
          <p:spPr>
            <a:xfrm>
              <a:off x="8823960" y="1690688"/>
              <a:ext cx="2743200" cy="164468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loud Callout 57">
            <a:extLst>
              <a:ext uri="{FF2B5EF4-FFF2-40B4-BE49-F238E27FC236}">
                <a16:creationId xmlns:a16="http://schemas.microsoft.com/office/drawing/2014/main" id="{150B49CC-BAE2-5C41-A1A3-3E1A24634FE7}"/>
              </a:ext>
            </a:extLst>
          </p:cNvPr>
          <p:cNvSpPr/>
          <p:nvPr/>
        </p:nvSpPr>
        <p:spPr>
          <a:xfrm>
            <a:off x="8414012" y="365125"/>
            <a:ext cx="3473188" cy="2172807"/>
          </a:xfrm>
          <a:prstGeom prst="cloudCallout">
            <a:avLst/>
          </a:prstGeom>
          <a:solidFill>
            <a:srgbClr val="19F053">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47F52F9-9524-F643-AFBC-362A80065F9A}"/>
              </a:ext>
            </a:extLst>
          </p:cNvPr>
          <p:cNvSpPr txBox="1"/>
          <p:nvPr/>
        </p:nvSpPr>
        <p:spPr>
          <a:xfrm>
            <a:off x="8971411" y="624900"/>
            <a:ext cx="2358390" cy="1569660"/>
          </a:xfrm>
          <a:prstGeom prst="rect">
            <a:avLst/>
          </a:prstGeom>
          <a:noFill/>
        </p:spPr>
        <p:txBody>
          <a:bodyPr wrap="square" rtlCol="0">
            <a:spAutoFit/>
          </a:bodyPr>
          <a:lstStyle/>
          <a:p>
            <a:pPr algn="ctr"/>
            <a:r>
              <a:rPr lang="en-US" sz="2400" dirty="0"/>
              <a:t>Maybe we should create Maps technology….</a:t>
            </a:r>
          </a:p>
        </p:txBody>
      </p:sp>
      <p:cxnSp>
        <p:nvCxnSpPr>
          <p:cNvPr id="12" name="Straight Arrow Connector 11">
            <a:extLst>
              <a:ext uri="{FF2B5EF4-FFF2-40B4-BE49-F238E27FC236}">
                <a16:creationId xmlns:a16="http://schemas.microsoft.com/office/drawing/2014/main" id="{9E9DA253-6865-184E-A46D-F26E80B65FC4}"/>
              </a:ext>
            </a:extLst>
          </p:cNvPr>
          <p:cNvCxnSpPr>
            <a:stCxn id="7" idx="2"/>
            <a:endCxn id="4" idx="6"/>
          </p:cNvCxnSpPr>
          <p:nvPr/>
        </p:nvCxnSpPr>
        <p:spPr>
          <a:xfrm flipH="1">
            <a:off x="2276628" y="1943890"/>
            <a:ext cx="1415143" cy="54785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2210624-BFF9-F344-A3E0-C0208F987C44}"/>
              </a:ext>
            </a:extLst>
          </p:cNvPr>
          <p:cNvSpPr txBox="1"/>
          <p:nvPr/>
        </p:nvSpPr>
        <p:spPr>
          <a:xfrm>
            <a:off x="8069182" y="5932363"/>
            <a:ext cx="2581443" cy="446276"/>
          </a:xfrm>
          <a:prstGeom prst="rect">
            <a:avLst/>
          </a:prstGeom>
          <a:noFill/>
        </p:spPr>
        <p:txBody>
          <a:bodyPr wrap="square" rtlCol="0">
            <a:spAutoFit/>
          </a:bodyPr>
          <a:lstStyle/>
          <a:p>
            <a:pPr algn="ctr"/>
            <a:r>
              <a:rPr lang="en-US" sz="2300" dirty="0">
                <a:solidFill>
                  <a:srgbClr val="00B050"/>
                </a:solidFill>
              </a:rPr>
              <a:t> opts in to Maps</a:t>
            </a:r>
          </a:p>
        </p:txBody>
      </p:sp>
      <p:cxnSp>
        <p:nvCxnSpPr>
          <p:cNvPr id="18" name="Straight Arrow Connector 17">
            <a:extLst>
              <a:ext uri="{FF2B5EF4-FFF2-40B4-BE49-F238E27FC236}">
                <a16:creationId xmlns:a16="http://schemas.microsoft.com/office/drawing/2014/main" id="{7FD48974-D72E-3344-BD57-99AA85FF3F6F}"/>
              </a:ext>
            </a:extLst>
          </p:cNvPr>
          <p:cNvCxnSpPr>
            <a:stCxn id="56" idx="2"/>
          </p:cNvCxnSpPr>
          <p:nvPr/>
        </p:nvCxnSpPr>
        <p:spPr>
          <a:xfrm>
            <a:off x="9176039" y="4613619"/>
            <a:ext cx="8956" cy="11276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63942D2E-99F3-5440-9F0C-CF0B2E69DA6B}"/>
              </a:ext>
            </a:extLst>
          </p:cNvPr>
          <p:cNvSpPr/>
          <p:nvPr/>
        </p:nvSpPr>
        <p:spPr>
          <a:xfrm>
            <a:off x="7894273" y="5741303"/>
            <a:ext cx="2653366" cy="84237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B77831B-653F-474D-AA0E-FB6B06807F02}"/>
              </a:ext>
            </a:extLst>
          </p:cNvPr>
          <p:cNvSpPr txBox="1"/>
          <p:nvPr/>
        </p:nvSpPr>
        <p:spPr>
          <a:xfrm>
            <a:off x="9384030" y="4853897"/>
            <a:ext cx="1703070" cy="646331"/>
          </a:xfrm>
          <a:prstGeom prst="rect">
            <a:avLst/>
          </a:prstGeom>
          <a:noFill/>
        </p:spPr>
        <p:txBody>
          <a:bodyPr wrap="square" rtlCol="0">
            <a:spAutoFit/>
          </a:bodyPr>
          <a:lstStyle/>
          <a:p>
            <a:pPr algn="ctr"/>
            <a:r>
              <a:rPr lang="en-US" dirty="0"/>
              <a:t>Builds platform Maps at a cost.</a:t>
            </a:r>
          </a:p>
        </p:txBody>
      </p:sp>
      <p:cxnSp>
        <p:nvCxnSpPr>
          <p:cNvPr id="28" name="Straight Arrow Connector 27">
            <a:extLst>
              <a:ext uri="{FF2B5EF4-FFF2-40B4-BE49-F238E27FC236}">
                <a16:creationId xmlns:a16="http://schemas.microsoft.com/office/drawing/2014/main" id="{EF155C0A-2C66-734E-B01C-9B328CDE7833}"/>
              </a:ext>
            </a:extLst>
          </p:cNvPr>
          <p:cNvCxnSpPr>
            <a:stCxn id="4" idx="3"/>
            <a:endCxn id="5" idx="6"/>
          </p:cNvCxnSpPr>
          <p:nvPr/>
        </p:nvCxnSpPr>
        <p:spPr>
          <a:xfrm flipH="1">
            <a:off x="1971828" y="2537932"/>
            <a:ext cx="202593" cy="11242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6D7CBD1-0111-A542-8086-C62F434E4408}"/>
              </a:ext>
            </a:extLst>
          </p:cNvPr>
          <p:cNvCxnSpPr>
            <a:stCxn id="4" idx="4"/>
            <a:endCxn id="6" idx="0"/>
          </p:cNvCxnSpPr>
          <p:nvPr/>
        </p:nvCxnSpPr>
        <p:spPr>
          <a:xfrm>
            <a:off x="2216757" y="2557062"/>
            <a:ext cx="119743" cy="2487556"/>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C3E2C42-D828-604B-B0A3-BD96B3B82BF0}"/>
              </a:ext>
            </a:extLst>
          </p:cNvPr>
          <p:cNvCxnSpPr>
            <a:stCxn id="4" idx="4"/>
            <a:endCxn id="8" idx="1"/>
          </p:cNvCxnSpPr>
          <p:nvPr/>
        </p:nvCxnSpPr>
        <p:spPr>
          <a:xfrm flipV="1">
            <a:off x="2216757" y="2420051"/>
            <a:ext cx="3190721" cy="13701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DF718953-022A-9340-A2DE-D988C61EB236}"/>
              </a:ext>
            </a:extLst>
          </p:cNvPr>
          <p:cNvPicPr>
            <a:picLocks noChangeAspect="1"/>
          </p:cNvPicPr>
          <p:nvPr/>
        </p:nvPicPr>
        <p:blipFill>
          <a:blip r:embed="rId3"/>
          <a:stretch>
            <a:fillRect/>
          </a:stretch>
        </p:blipFill>
        <p:spPr>
          <a:xfrm>
            <a:off x="7997259" y="5838560"/>
            <a:ext cx="416753" cy="647862"/>
          </a:xfrm>
          <a:prstGeom prst="rect">
            <a:avLst/>
          </a:prstGeom>
        </p:spPr>
      </p:pic>
    </p:spTree>
    <p:extLst>
      <p:ext uri="{BB962C8B-B14F-4D97-AF65-F5344CB8AC3E}">
        <p14:creationId xmlns:p14="http://schemas.microsoft.com/office/powerpoint/2010/main" val="1016757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8C06-0A79-5241-87E7-B04E81795037}"/>
              </a:ext>
            </a:extLst>
          </p:cNvPr>
          <p:cNvSpPr>
            <a:spLocks noGrp="1"/>
          </p:cNvSpPr>
          <p:nvPr>
            <p:ph type="title"/>
          </p:nvPr>
        </p:nvSpPr>
        <p:spPr/>
        <p:txBody>
          <a:bodyPr/>
          <a:lstStyle/>
          <a:p>
            <a:r>
              <a:rPr lang="en-US" dirty="0"/>
              <a:t>A Stackelberg Game</a:t>
            </a:r>
          </a:p>
        </p:txBody>
      </p:sp>
      <p:sp>
        <p:nvSpPr>
          <p:cNvPr id="3" name="Content Placeholder 2">
            <a:extLst>
              <a:ext uri="{FF2B5EF4-FFF2-40B4-BE49-F238E27FC236}">
                <a16:creationId xmlns:a16="http://schemas.microsoft.com/office/drawing/2014/main" id="{5BBF398E-8C5B-6A44-8477-3E52471ADFF2}"/>
              </a:ext>
            </a:extLst>
          </p:cNvPr>
          <p:cNvSpPr>
            <a:spLocks noGrp="1"/>
          </p:cNvSpPr>
          <p:nvPr>
            <p:ph idx="1"/>
          </p:nvPr>
        </p:nvSpPr>
        <p:spPr/>
        <p:txBody>
          <a:bodyPr>
            <a:normAutofit/>
          </a:bodyPr>
          <a:lstStyle/>
          <a:p>
            <a:r>
              <a:rPr lang="en-US" sz="3000" dirty="0"/>
              <a:t>Designer moves first: </a:t>
            </a:r>
          </a:p>
          <a:p>
            <a:pPr lvl="1"/>
            <a:r>
              <a:rPr lang="en-US" sz="2800" dirty="0"/>
              <a:t>Adds </a:t>
            </a:r>
            <a:r>
              <a:rPr lang="en-US" sz="2800" dirty="0">
                <a:solidFill>
                  <a:srgbClr val="FF0000"/>
                </a:solidFill>
              </a:rPr>
              <a:t>platforms</a:t>
            </a:r>
            <a:r>
              <a:rPr lang="en-US" sz="2800" dirty="0"/>
              <a:t> which modify transitions to an existing Markov Chain</a:t>
            </a:r>
          </a:p>
          <a:p>
            <a:pPr marL="457200" lvl="1" indent="0">
              <a:buNone/>
            </a:pPr>
            <a:endParaRPr lang="en-US" sz="3000" dirty="0"/>
          </a:p>
          <a:p>
            <a:r>
              <a:rPr lang="en-US" sz="3000" dirty="0"/>
              <a:t>Agent moves second:</a:t>
            </a:r>
          </a:p>
          <a:p>
            <a:pPr lvl="1"/>
            <a:r>
              <a:rPr lang="en-US" sz="2800" dirty="0"/>
              <a:t>Receives </a:t>
            </a:r>
            <a:r>
              <a:rPr lang="en-US" sz="2800" dirty="0">
                <a:solidFill>
                  <a:srgbClr val="0070C0"/>
                </a:solidFill>
              </a:rPr>
              <a:t>MDP</a:t>
            </a:r>
            <a:r>
              <a:rPr lang="en-US" sz="2800" dirty="0"/>
              <a:t> from Designer, plays optimal behavior</a:t>
            </a:r>
          </a:p>
          <a:p>
            <a:pPr marL="457200" lvl="1" indent="0">
              <a:buNone/>
            </a:pPr>
            <a:endParaRPr lang="en-US" sz="3000" dirty="0"/>
          </a:p>
          <a:p>
            <a:r>
              <a:rPr lang="en-US" sz="3000" dirty="0"/>
              <a:t>Bi-level MDP optimization</a:t>
            </a:r>
          </a:p>
          <a:p>
            <a:pPr marL="0" indent="0">
              <a:buNone/>
            </a:pPr>
            <a:endParaRPr lang="en-US" dirty="0"/>
          </a:p>
        </p:txBody>
      </p:sp>
    </p:spTree>
    <p:extLst>
      <p:ext uri="{BB962C8B-B14F-4D97-AF65-F5344CB8AC3E}">
        <p14:creationId xmlns:p14="http://schemas.microsoft.com/office/powerpoint/2010/main" val="3463600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E1636-081B-1944-844D-03525D7A5688}"/>
              </a:ext>
            </a:extLst>
          </p:cNvPr>
          <p:cNvSpPr>
            <a:spLocks noGrp="1"/>
          </p:cNvSpPr>
          <p:nvPr>
            <p:ph type="title"/>
          </p:nvPr>
        </p:nvSpPr>
        <p:spPr/>
        <p:txBody>
          <a:bodyPr/>
          <a:lstStyle/>
          <a:p>
            <a:r>
              <a:rPr lang="en-US" dirty="0"/>
              <a:t>Grand Vision</a:t>
            </a:r>
          </a:p>
        </p:txBody>
      </p:sp>
      <p:sp>
        <p:nvSpPr>
          <p:cNvPr id="3" name="Content Placeholder 2">
            <a:extLst>
              <a:ext uri="{FF2B5EF4-FFF2-40B4-BE49-F238E27FC236}">
                <a16:creationId xmlns:a16="http://schemas.microsoft.com/office/drawing/2014/main" id="{111323AD-BD21-D84F-8A69-8F12B8639AE8}"/>
              </a:ext>
            </a:extLst>
          </p:cNvPr>
          <p:cNvSpPr>
            <a:spLocks noGrp="1"/>
          </p:cNvSpPr>
          <p:nvPr>
            <p:ph idx="1"/>
          </p:nvPr>
        </p:nvSpPr>
        <p:spPr/>
        <p:txBody>
          <a:bodyPr>
            <a:normAutofit lnSpcReduction="10000"/>
          </a:bodyPr>
          <a:lstStyle/>
          <a:p>
            <a:r>
              <a:rPr lang="en-US" b="1" dirty="0"/>
              <a:t>Design environments </a:t>
            </a:r>
            <a:r>
              <a:rPr lang="en-US" dirty="0"/>
              <a:t>which generate useful, sampleable data</a:t>
            </a:r>
          </a:p>
          <a:p>
            <a:endParaRPr lang="en-US" dirty="0"/>
          </a:p>
          <a:p>
            <a:r>
              <a:rPr lang="en-US" b="1" dirty="0"/>
              <a:t>Model economics </a:t>
            </a:r>
            <a:r>
              <a:rPr lang="en-US" dirty="0"/>
              <a:t>of companies dependent on information economy</a:t>
            </a:r>
          </a:p>
          <a:p>
            <a:endParaRPr lang="en-US" b="1" dirty="0"/>
          </a:p>
          <a:p>
            <a:r>
              <a:rPr lang="en-US" b="1" dirty="0"/>
              <a:t>Model strategic behavior </a:t>
            </a:r>
            <a:r>
              <a:rPr lang="en-US" dirty="0"/>
              <a:t>of online firms and their users</a:t>
            </a:r>
          </a:p>
          <a:p>
            <a:endParaRPr lang="en-US" b="1" dirty="0"/>
          </a:p>
          <a:p>
            <a:r>
              <a:rPr lang="en-US" b="1" dirty="0"/>
              <a:t>Reinforcement learning </a:t>
            </a:r>
            <a:r>
              <a:rPr lang="en-US" dirty="0"/>
              <a:t>aided by environment design</a:t>
            </a:r>
          </a:p>
          <a:p>
            <a:endParaRPr lang="en-US" dirty="0"/>
          </a:p>
          <a:p>
            <a:r>
              <a:rPr lang="en-US" b="1" dirty="0"/>
              <a:t>Manipulation and resistance </a:t>
            </a:r>
            <a:r>
              <a:rPr lang="en-US" dirty="0"/>
              <a:t>of learning agents</a:t>
            </a:r>
            <a:endParaRPr lang="en-US" b="1" dirty="0"/>
          </a:p>
          <a:p>
            <a:pPr lvl="1"/>
            <a:endParaRPr lang="en-US" dirty="0"/>
          </a:p>
        </p:txBody>
      </p:sp>
    </p:spTree>
    <p:extLst>
      <p:ext uri="{BB962C8B-B14F-4D97-AF65-F5344CB8AC3E}">
        <p14:creationId xmlns:p14="http://schemas.microsoft.com/office/powerpoint/2010/main" val="59174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9CF0B0-2CC2-EA4F-8338-6BBEA6CCF436}"/>
              </a:ext>
            </a:extLst>
          </p:cNvPr>
          <p:cNvPicPr>
            <a:picLocks noChangeAspect="1"/>
          </p:cNvPicPr>
          <p:nvPr/>
        </p:nvPicPr>
        <p:blipFill>
          <a:blip r:embed="rId3"/>
          <a:stretch>
            <a:fillRect/>
          </a:stretch>
        </p:blipFill>
        <p:spPr>
          <a:xfrm>
            <a:off x="0" y="0"/>
            <a:ext cx="4542389" cy="6858000"/>
          </a:xfrm>
          <a:prstGeom prst="rect">
            <a:avLst/>
          </a:prstGeom>
        </p:spPr>
      </p:pic>
      <p:sp>
        <p:nvSpPr>
          <p:cNvPr id="10" name="TextBox 9">
            <a:extLst>
              <a:ext uri="{FF2B5EF4-FFF2-40B4-BE49-F238E27FC236}">
                <a16:creationId xmlns:a16="http://schemas.microsoft.com/office/drawing/2014/main" id="{E105B5AD-C9AE-AE45-B9BB-93DB0CD62463}"/>
              </a:ext>
            </a:extLst>
          </p:cNvPr>
          <p:cNvSpPr txBox="1"/>
          <p:nvPr/>
        </p:nvSpPr>
        <p:spPr>
          <a:xfrm>
            <a:off x="4827181" y="191386"/>
            <a:ext cx="6273210" cy="6755696"/>
          </a:xfrm>
          <a:prstGeom prst="rect">
            <a:avLst/>
          </a:prstGeom>
          <a:noFill/>
        </p:spPr>
        <p:txBody>
          <a:bodyPr wrap="square" rtlCol="0">
            <a:spAutoFit/>
          </a:bodyPr>
          <a:lstStyle/>
          <a:p>
            <a:r>
              <a:rPr lang="en-US" sz="3800" b="1" dirty="0"/>
              <a:t>Main Research Topics:</a:t>
            </a:r>
          </a:p>
          <a:p>
            <a:endParaRPr lang="en-US" sz="3800" b="1" dirty="0"/>
          </a:p>
          <a:p>
            <a:r>
              <a:rPr lang="en-US" sz="3000" b="1" dirty="0"/>
              <a:t>Resource-Efficient Learning:</a:t>
            </a:r>
          </a:p>
          <a:p>
            <a:pPr marL="1028700" lvl="1" indent="-571500">
              <a:buFont typeface="Arial" panose="020B0604020202020204" pitchFamily="34" charset="0"/>
              <a:buChar char="•"/>
            </a:pPr>
            <a:r>
              <a:rPr lang="en-US" sz="2800" dirty="0"/>
              <a:t>Sample &amp; Time Complexity</a:t>
            </a:r>
          </a:p>
          <a:p>
            <a:pPr marL="1028700" lvl="1" indent="-571500">
              <a:buFont typeface="Arial" panose="020B0604020202020204" pitchFamily="34" charset="0"/>
              <a:buChar char="•"/>
            </a:pPr>
            <a:r>
              <a:rPr lang="en-US" sz="2800" dirty="0"/>
              <a:t>Sparse Models</a:t>
            </a:r>
          </a:p>
          <a:p>
            <a:pPr marL="1028700" lvl="1" indent="-571500">
              <a:buFont typeface="Arial" panose="020B0604020202020204" pitchFamily="34" charset="0"/>
              <a:buChar char="•"/>
            </a:pPr>
            <a:r>
              <a:rPr lang="en-US" sz="2800" dirty="0">
                <a:solidFill>
                  <a:srgbClr val="00B050"/>
                </a:solidFill>
              </a:rPr>
              <a:t>Low-Rank Models</a:t>
            </a:r>
          </a:p>
          <a:p>
            <a:pPr marL="1028700" lvl="1" indent="-571500">
              <a:buFont typeface="Arial" panose="020B0604020202020204" pitchFamily="34" charset="0"/>
              <a:buChar char="•"/>
            </a:pPr>
            <a:r>
              <a:rPr lang="en-US" sz="2800" dirty="0"/>
              <a:t>Streaming Settings</a:t>
            </a:r>
          </a:p>
          <a:p>
            <a:pPr lvl="1"/>
            <a:endParaRPr lang="en-US" sz="2500" dirty="0"/>
          </a:p>
          <a:p>
            <a:r>
              <a:rPr lang="en-US" sz="3000" b="1" dirty="0"/>
              <a:t>Controllable &amp; Interpretable Agents:</a:t>
            </a:r>
          </a:p>
          <a:p>
            <a:pPr marL="1028700" lvl="1" indent="-571500">
              <a:buFont typeface="Arial" panose="020B0604020202020204" pitchFamily="34" charset="0"/>
              <a:buChar char="•"/>
            </a:pPr>
            <a:r>
              <a:rPr lang="en-US" sz="2800" dirty="0">
                <a:solidFill>
                  <a:srgbClr val="00B050"/>
                </a:solidFill>
              </a:rPr>
              <a:t>Platform Design</a:t>
            </a:r>
          </a:p>
          <a:p>
            <a:pPr marL="1028700" lvl="1" indent="-571500">
              <a:buFont typeface="Arial" panose="020B0604020202020204" pitchFamily="34" charset="0"/>
              <a:buChar char="•"/>
            </a:pPr>
            <a:r>
              <a:rPr lang="en-US" sz="2800" dirty="0"/>
              <a:t>Online &amp; Reinforcement Learning</a:t>
            </a:r>
          </a:p>
          <a:p>
            <a:pPr marL="1028700" lvl="1" indent="-571500">
              <a:buFont typeface="Arial" panose="020B0604020202020204" pitchFamily="34" charset="0"/>
              <a:buChar char="•"/>
            </a:pPr>
            <a:r>
              <a:rPr lang="en-US" sz="2800" dirty="0"/>
              <a:t>Algorithmic Game Theory</a:t>
            </a:r>
          </a:p>
          <a:p>
            <a:endParaRPr lang="en-US" sz="3800" dirty="0"/>
          </a:p>
          <a:p>
            <a:endParaRPr lang="en-US" sz="3800" dirty="0"/>
          </a:p>
        </p:txBody>
      </p:sp>
    </p:spTree>
    <p:extLst>
      <p:ext uri="{BB962C8B-B14F-4D97-AF65-F5344CB8AC3E}">
        <p14:creationId xmlns:p14="http://schemas.microsoft.com/office/powerpoint/2010/main" val="1969485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9CF0B0-2CC2-EA4F-8338-6BBEA6CCF436}"/>
              </a:ext>
            </a:extLst>
          </p:cNvPr>
          <p:cNvPicPr>
            <a:picLocks noChangeAspect="1"/>
          </p:cNvPicPr>
          <p:nvPr/>
        </p:nvPicPr>
        <p:blipFill>
          <a:blip r:embed="rId3"/>
          <a:stretch>
            <a:fillRect/>
          </a:stretch>
        </p:blipFill>
        <p:spPr>
          <a:xfrm>
            <a:off x="0" y="0"/>
            <a:ext cx="4542389" cy="6858000"/>
          </a:xfrm>
          <a:prstGeom prst="rect">
            <a:avLst/>
          </a:prstGeom>
        </p:spPr>
      </p:pic>
      <p:sp>
        <p:nvSpPr>
          <p:cNvPr id="10" name="TextBox 9">
            <a:extLst>
              <a:ext uri="{FF2B5EF4-FFF2-40B4-BE49-F238E27FC236}">
                <a16:creationId xmlns:a16="http://schemas.microsoft.com/office/drawing/2014/main" id="{E105B5AD-C9AE-AE45-B9BB-93DB0CD62463}"/>
              </a:ext>
            </a:extLst>
          </p:cNvPr>
          <p:cNvSpPr txBox="1"/>
          <p:nvPr/>
        </p:nvSpPr>
        <p:spPr>
          <a:xfrm>
            <a:off x="4827181" y="191386"/>
            <a:ext cx="6273210" cy="6109365"/>
          </a:xfrm>
          <a:prstGeom prst="rect">
            <a:avLst/>
          </a:prstGeom>
          <a:noFill/>
        </p:spPr>
        <p:txBody>
          <a:bodyPr wrap="square" rtlCol="0">
            <a:spAutoFit/>
          </a:bodyPr>
          <a:lstStyle/>
          <a:p>
            <a:r>
              <a:rPr lang="en-US" sz="3800" dirty="0"/>
              <a:t>I also worked on applications:</a:t>
            </a:r>
          </a:p>
          <a:p>
            <a:endParaRPr lang="en-US" sz="3800" dirty="0"/>
          </a:p>
          <a:p>
            <a:pPr marL="571500" indent="-571500">
              <a:buFont typeface="Arial" panose="020B0604020202020204" pitchFamily="34" charset="0"/>
              <a:buChar char="•"/>
            </a:pPr>
            <a:r>
              <a:rPr lang="en-US" sz="3500" b="1" dirty="0"/>
              <a:t>Neuroscience</a:t>
            </a:r>
          </a:p>
          <a:p>
            <a:pPr marL="571500" indent="-571500">
              <a:buFont typeface="Arial" panose="020B0604020202020204" pitchFamily="34" charset="0"/>
              <a:buChar char="•"/>
            </a:pPr>
            <a:endParaRPr lang="en-US" sz="3500" b="1" dirty="0"/>
          </a:p>
          <a:p>
            <a:pPr marL="571500" indent="-571500">
              <a:buFont typeface="Arial" panose="020B0604020202020204" pitchFamily="34" charset="0"/>
              <a:buChar char="•"/>
            </a:pPr>
            <a:r>
              <a:rPr lang="en-US" sz="3500" b="1" dirty="0"/>
              <a:t>NLP</a:t>
            </a:r>
          </a:p>
          <a:p>
            <a:pPr marL="571500" indent="-571500">
              <a:buFont typeface="Arial" panose="020B0604020202020204" pitchFamily="34" charset="0"/>
              <a:buChar char="•"/>
            </a:pPr>
            <a:endParaRPr lang="en-US" sz="3500" b="1" dirty="0"/>
          </a:p>
          <a:p>
            <a:pPr marL="571500" indent="-571500">
              <a:buFont typeface="Arial" panose="020B0604020202020204" pitchFamily="34" charset="0"/>
              <a:buChar char="•"/>
            </a:pPr>
            <a:r>
              <a:rPr lang="en-US" sz="3500" b="1" dirty="0"/>
              <a:t>Robotics</a:t>
            </a:r>
          </a:p>
          <a:p>
            <a:pPr marL="571500" indent="-571500">
              <a:buFont typeface="Arial" panose="020B0604020202020204" pitchFamily="34" charset="0"/>
              <a:buChar char="•"/>
            </a:pPr>
            <a:endParaRPr lang="en-US" sz="3500" b="1" dirty="0"/>
          </a:p>
          <a:p>
            <a:pPr marL="571500" indent="-571500">
              <a:buFont typeface="Arial" panose="020B0604020202020204" pitchFamily="34" charset="0"/>
              <a:buChar char="•"/>
            </a:pPr>
            <a:r>
              <a:rPr lang="en-US" sz="3500" b="1" dirty="0"/>
              <a:t>Economics</a:t>
            </a:r>
          </a:p>
          <a:p>
            <a:pPr marL="571500" indent="-571500">
              <a:buFont typeface="Arial" panose="020B0604020202020204" pitchFamily="34" charset="0"/>
              <a:buChar char="•"/>
            </a:pPr>
            <a:endParaRPr lang="en-US" sz="3500" b="1" dirty="0"/>
          </a:p>
          <a:p>
            <a:pPr marL="571500" indent="-571500">
              <a:buFont typeface="Arial" panose="020B0604020202020204" pitchFamily="34" charset="0"/>
              <a:buChar char="•"/>
            </a:pPr>
            <a:r>
              <a:rPr lang="en-US" sz="3500" b="1" dirty="0"/>
              <a:t>Systems</a:t>
            </a:r>
          </a:p>
        </p:txBody>
      </p:sp>
    </p:spTree>
    <p:extLst>
      <p:ext uri="{BB962C8B-B14F-4D97-AF65-F5344CB8AC3E}">
        <p14:creationId xmlns:p14="http://schemas.microsoft.com/office/powerpoint/2010/main" val="320505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61A8-719A-7240-AEC4-446D68E8588B}"/>
              </a:ext>
            </a:extLst>
          </p:cNvPr>
          <p:cNvSpPr>
            <a:spLocks noGrp="1"/>
          </p:cNvSpPr>
          <p:nvPr>
            <p:ph type="title"/>
          </p:nvPr>
        </p:nvSpPr>
        <p:spPr/>
        <p:txBody>
          <a:bodyPr/>
          <a:lstStyle/>
          <a:p>
            <a:r>
              <a:rPr lang="en-US" dirty="0"/>
              <a:t>Resource-Efficient Machine Learning</a:t>
            </a:r>
          </a:p>
        </p:txBody>
      </p:sp>
      <p:sp>
        <p:nvSpPr>
          <p:cNvPr id="3" name="Content Placeholder 2">
            <a:extLst>
              <a:ext uri="{FF2B5EF4-FFF2-40B4-BE49-F238E27FC236}">
                <a16:creationId xmlns:a16="http://schemas.microsoft.com/office/drawing/2014/main" id="{0FA725E9-C44B-0442-A812-2F871DADA10C}"/>
              </a:ext>
            </a:extLst>
          </p:cNvPr>
          <p:cNvSpPr>
            <a:spLocks noGrp="1"/>
          </p:cNvSpPr>
          <p:nvPr>
            <p:ph idx="1"/>
          </p:nvPr>
        </p:nvSpPr>
        <p:spPr/>
        <p:txBody>
          <a:bodyPr>
            <a:normAutofit/>
          </a:bodyPr>
          <a:lstStyle/>
          <a:p>
            <a:pPr marL="0" indent="0">
              <a:buNone/>
            </a:pPr>
            <a:r>
              <a:rPr lang="en-US" sz="3800" dirty="0"/>
              <a:t>Modern ML challenge: </a:t>
            </a:r>
            <a:r>
              <a:rPr lang="en-US" sz="3600" dirty="0">
                <a:solidFill>
                  <a:srgbClr val="FF0000"/>
                </a:solidFill>
              </a:rPr>
              <a:t>Very large models!</a:t>
            </a:r>
          </a:p>
          <a:p>
            <a:pPr marL="0" indent="0">
              <a:buNone/>
            </a:pPr>
            <a:endParaRPr lang="en-US" sz="3800" dirty="0"/>
          </a:p>
        </p:txBody>
      </p:sp>
      <p:pic>
        <p:nvPicPr>
          <p:cNvPr id="6" name="Picture 5">
            <a:extLst>
              <a:ext uri="{FF2B5EF4-FFF2-40B4-BE49-F238E27FC236}">
                <a16:creationId xmlns:a16="http://schemas.microsoft.com/office/drawing/2014/main" id="{237DA729-0476-C44A-A134-A7FB4C753D12}"/>
              </a:ext>
            </a:extLst>
          </p:cNvPr>
          <p:cNvPicPr>
            <a:picLocks noChangeAspect="1"/>
          </p:cNvPicPr>
          <p:nvPr/>
        </p:nvPicPr>
        <p:blipFill>
          <a:blip r:embed="rId3"/>
          <a:stretch>
            <a:fillRect/>
          </a:stretch>
        </p:blipFill>
        <p:spPr>
          <a:xfrm>
            <a:off x="838200" y="2805426"/>
            <a:ext cx="10280323" cy="3212601"/>
          </a:xfrm>
          <a:prstGeom prst="rect">
            <a:avLst/>
          </a:prstGeom>
        </p:spPr>
      </p:pic>
    </p:spTree>
    <p:extLst>
      <p:ext uri="{BB962C8B-B14F-4D97-AF65-F5344CB8AC3E}">
        <p14:creationId xmlns:p14="http://schemas.microsoft.com/office/powerpoint/2010/main" val="51135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00AD-594F-2842-9FD8-E5BBA0FCD47E}"/>
              </a:ext>
            </a:extLst>
          </p:cNvPr>
          <p:cNvSpPr>
            <a:spLocks noGrp="1"/>
          </p:cNvSpPr>
          <p:nvPr>
            <p:ph type="title"/>
          </p:nvPr>
        </p:nvSpPr>
        <p:spPr/>
        <p:txBody>
          <a:bodyPr>
            <a:normAutofit/>
          </a:bodyPr>
          <a:lstStyle/>
          <a:p>
            <a:r>
              <a:rPr lang="en-US" sz="4000" dirty="0"/>
              <a:t>Sample &amp; Time Complexity of Nonlinear Models</a:t>
            </a:r>
          </a:p>
        </p:txBody>
      </p:sp>
      <p:sp>
        <p:nvSpPr>
          <p:cNvPr id="3" name="Content Placeholder 2">
            <a:extLst>
              <a:ext uri="{FF2B5EF4-FFF2-40B4-BE49-F238E27FC236}">
                <a16:creationId xmlns:a16="http://schemas.microsoft.com/office/drawing/2014/main" id="{884800A9-1716-4348-A308-4EC00E618133}"/>
              </a:ext>
            </a:extLst>
          </p:cNvPr>
          <p:cNvSpPr>
            <a:spLocks noGrp="1"/>
          </p:cNvSpPr>
          <p:nvPr>
            <p:ph idx="1"/>
          </p:nvPr>
        </p:nvSpPr>
        <p:spPr>
          <a:xfrm>
            <a:off x="3184779" y="2024425"/>
            <a:ext cx="4438861" cy="768719"/>
          </a:xfrm>
        </p:spPr>
        <p:txBody>
          <a:bodyPr>
            <a:normAutofit/>
          </a:bodyPr>
          <a:lstStyle/>
          <a:p>
            <a:pPr marL="0" indent="0" algn="ctr">
              <a:buNone/>
            </a:pPr>
            <a:r>
              <a:rPr lang="en-US" sz="3800" b="1" dirty="0"/>
              <a:t>Low-rank</a:t>
            </a:r>
            <a:r>
              <a:rPr lang="en-US" sz="3800" dirty="0"/>
              <a:t> models?</a:t>
            </a:r>
          </a:p>
          <a:p>
            <a:pPr marL="457200" lvl="1" indent="0" algn="ctr">
              <a:buNone/>
            </a:pPr>
            <a:endParaRPr lang="en-US" sz="3300" dirty="0"/>
          </a:p>
          <a:p>
            <a:pPr algn="ctr"/>
            <a:endParaRPr lang="en-US" sz="3800" dirty="0"/>
          </a:p>
        </p:txBody>
      </p:sp>
      <p:sp>
        <p:nvSpPr>
          <p:cNvPr id="5" name="Rectangle 4">
            <a:extLst>
              <a:ext uri="{FF2B5EF4-FFF2-40B4-BE49-F238E27FC236}">
                <a16:creationId xmlns:a16="http://schemas.microsoft.com/office/drawing/2014/main" id="{FB7ABF70-CAF9-214E-8265-B2A1C388DD9E}"/>
              </a:ext>
            </a:extLst>
          </p:cNvPr>
          <p:cNvSpPr/>
          <p:nvPr/>
        </p:nvSpPr>
        <p:spPr>
          <a:xfrm>
            <a:off x="6038182" y="3342030"/>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AD78992-836A-8E47-9494-AFEE0146E9E5}"/>
              </a:ext>
            </a:extLst>
          </p:cNvPr>
          <p:cNvSpPr/>
          <p:nvPr/>
        </p:nvSpPr>
        <p:spPr>
          <a:xfrm>
            <a:off x="6765850" y="3947947"/>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4E56E0A-C2DD-9C4F-B768-8427DDAFE6E7}"/>
              </a:ext>
            </a:extLst>
          </p:cNvPr>
          <p:cNvSpPr/>
          <p:nvPr/>
        </p:nvSpPr>
        <p:spPr>
          <a:xfrm>
            <a:off x="5663608" y="4100347"/>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ADA78CC-3AB8-164A-A406-2455382C4F4D}"/>
              </a:ext>
            </a:extLst>
          </p:cNvPr>
          <p:cNvSpPr/>
          <p:nvPr/>
        </p:nvSpPr>
        <p:spPr>
          <a:xfrm>
            <a:off x="6854454" y="4057822"/>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9401B3-1EBE-E344-A7B6-7A81A174355E}"/>
              </a:ext>
            </a:extLst>
          </p:cNvPr>
          <p:cNvSpPr/>
          <p:nvPr/>
        </p:nvSpPr>
        <p:spPr>
          <a:xfrm>
            <a:off x="6177514" y="4252747"/>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4F15EA-C98D-894A-891E-08B6419ED10A}"/>
              </a:ext>
            </a:extLst>
          </p:cNvPr>
          <p:cNvSpPr/>
          <p:nvPr/>
        </p:nvSpPr>
        <p:spPr>
          <a:xfrm>
            <a:off x="5277061" y="3481335"/>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26FF88-7EA8-E74C-89E6-71793F270C61}"/>
              </a:ext>
            </a:extLst>
          </p:cNvPr>
          <p:cNvSpPr/>
          <p:nvPr/>
        </p:nvSpPr>
        <p:spPr>
          <a:xfrm>
            <a:off x="5968408" y="3841621"/>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C9B289-426B-4C47-B097-0391D9805D93}"/>
              </a:ext>
            </a:extLst>
          </p:cNvPr>
          <p:cNvSpPr/>
          <p:nvPr/>
        </p:nvSpPr>
        <p:spPr>
          <a:xfrm>
            <a:off x="6120808" y="3994021"/>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AF32EC-81C2-364F-A21D-93BDE6F73623}"/>
              </a:ext>
            </a:extLst>
          </p:cNvPr>
          <p:cNvSpPr/>
          <p:nvPr/>
        </p:nvSpPr>
        <p:spPr>
          <a:xfrm>
            <a:off x="6273208" y="4146421"/>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65BEBE-3AEE-0F42-8CC0-2F85122499AC}"/>
              </a:ext>
            </a:extLst>
          </p:cNvPr>
          <p:cNvSpPr/>
          <p:nvPr/>
        </p:nvSpPr>
        <p:spPr>
          <a:xfrm>
            <a:off x="5816008" y="4252747"/>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7E8F51-D06C-034E-83B9-FAB79D9583BF}"/>
              </a:ext>
            </a:extLst>
          </p:cNvPr>
          <p:cNvSpPr/>
          <p:nvPr/>
        </p:nvSpPr>
        <p:spPr>
          <a:xfrm>
            <a:off x="5681327" y="4405147"/>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328684-669C-B94E-93D9-7B49DCE6962E}"/>
              </a:ext>
            </a:extLst>
          </p:cNvPr>
          <p:cNvSpPr/>
          <p:nvPr/>
        </p:nvSpPr>
        <p:spPr>
          <a:xfrm>
            <a:off x="6329914" y="3841621"/>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B49A258-0F2A-D945-A386-D24486DD8743}"/>
              </a:ext>
            </a:extLst>
          </p:cNvPr>
          <p:cNvSpPr/>
          <p:nvPr/>
        </p:nvSpPr>
        <p:spPr>
          <a:xfrm>
            <a:off x="6482314" y="3994021"/>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56DEAEF-4794-E94D-AF58-7CE98CC96E55}"/>
              </a:ext>
            </a:extLst>
          </p:cNvPr>
          <p:cNvSpPr/>
          <p:nvPr/>
        </p:nvSpPr>
        <p:spPr>
          <a:xfrm>
            <a:off x="6634714" y="4146421"/>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09F03F-FC76-1F49-B5A4-914639950C81}"/>
              </a:ext>
            </a:extLst>
          </p:cNvPr>
          <p:cNvSpPr/>
          <p:nvPr/>
        </p:nvSpPr>
        <p:spPr>
          <a:xfrm>
            <a:off x="6787114" y="4298821"/>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2E3F315-49A7-554A-8E8F-F099F3ACE9FD}"/>
              </a:ext>
            </a:extLst>
          </p:cNvPr>
          <p:cNvSpPr/>
          <p:nvPr/>
        </p:nvSpPr>
        <p:spPr>
          <a:xfrm>
            <a:off x="5762400" y="3613022"/>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1D7C295-ECF8-AA42-8449-DF04B7C01EE2}"/>
              </a:ext>
            </a:extLst>
          </p:cNvPr>
          <p:cNvSpPr/>
          <p:nvPr/>
        </p:nvSpPr>
        <p:spPr>
          <a:xfrm>
            <a:off x="5914800" y="3765422"/>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DF348E1-7222-7548-B23E-90AFAF0DFAA2}"/>
              </a:ext>
            </a:extLst>
          </p:cNvPr>
          <p:cNvSpPr/>
          <p:nvPr/>
        </p:nvSpPr>
        <p:spPr>
          <a:xfrm>
            <a:off x="6067200" y="3917822"/>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C362942-1B98-3549-86FB-4C6782A409B0}"/>
              </a:ext>
            </a:extLst>
          </p:cNvPr>
          <p:cNvSpPr/>
          <p:nvPr/>
        </p:nvSpPr>
        <p:spPr>
          <a:xfrm>
            <a:off x="6372000" y="4222622"/>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9BEFA0A-1E67-9F49-A421-C845D330FBEC}"/>
              </a:ext>
            </a:extLst>
          </p:cNvPr>
          <p:cNvSpPr/>
          <p:nvPr/>
        </p:nvSpPr>
        <p:spPr>
          <a:xfrm>
            <a:off x="6524400" y="4375022"/>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8BF5BFE-25AD-C64A-A8B0-8D7ADFB38F93}"/>
              </a:ext>
            </a:extLst>
          </p:cNvPr>
          <p:cNvSpPr/>
          <p:nvPr/>
        </p:nvSpPr>
        <p:spPr>
          <a:xfrm>
            <a:off x="6676800" y="3963896"/>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A4CE04-2D3A-B346-A503-4C8574709657}"/>
              </a:ext>
            </a:extLst>
          </p:cNvPr>
          <p:cNvSpPr/>
          <p:nvPr/>
        </p:nvSpPr>
        <p:spPr>
          <a:xfrm>
            <a:off x="5833727" y="3994021"/>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A4E19D7-FA3F-EE41-AAA5-1601BC5AEFA7}"/>
              </a:ext>
            </a:extLst>
          </p:cNvPr>
          <p:cNvSpPr/>
          <p:nvPr/>
        </p:nvSpPr>
        <p:spPr>
          <a:xfrm>
            <a:off x="5986127" y="4146421"/>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9B11F0-D9C4-1445-BB04-B2E6777A6772}"/>
              </a:ext>
            </a:extLst>
          </p:cNvPr>
          <p:cNvSpPr/>
          <p:nvPr/>
        </p:nvSpPr>
        <p:spPr>
          <a:xfrm>
            <a:off x="6138527" y="4298821"/>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C430677-E583-854E-80E6-90932C287EF7}"/>
              </a:ext>
            </a:extLst>
          </p:cNvPr>
          <p:cNvSpPr/>
          <p:nvPr/>
        </p:nvSpPr>
        <p:spPr>
          <a:xfrm>
            <a:off x="5340636" y="4679822"/>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448090-87F9-384B-A1F0-0F610EC6CD8A}"/>
              </a:ext>
            </a:extLst>
          </p:cNvPr>
          <p:cNvSpPr/>
          <p:nvPr/>
        </p:nvSpPr>
        <p:spPr>
          <a:xfrm>
            <a:off x="5493036" y="4832222"/>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F479AF8-F235-404D-8933-A92F30549374}"/>
              </a:ext>
            </a:extLst>
          </p:cNvPr>
          <p:cNvSpPr/>
          <p:nvPr/>
        </p:nvSpPr>
        <p:spPr>
          <a:xfrm>
            <a:off x="5645436" y="4973989"/>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5CFC94E-0776-BB4B-A582-E6D54F5F0929}"/>
              </a:ext>
            </a:extLst>
          </p:cNvPr>
          <p:cNvSpPr/>
          <p:nvPr/>
        </p:nvSpPr>
        <p:spPr>
          <a:xfrm>
            <a:off x="6702051" y="3481335"/>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DFF175E-1A6C-2447-BA47-73F9131AA92F}"/>
              </a:ext>
            </a:extLst>
          </p:cNvPr>
          <p:cNvSpPr/>
          <p:nvPr/>
        </p:nvSpPr>
        <p:spPr>
          <a:xfrm>
            <a:off x="6854451" y="3633735"/>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0385927-E5E3-D541-9660-D57327C0986D}"/>
              </a:ext>
            </a:extLst>
          </p:cNvPr>
          <p:cNvSpPr/>
          <p:nvPr/>
        </p:nvSpPr>
        <p:spPr>
          <a:xfrm>
            <a:off x="6190582" y="3494430"/>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FE683AA-1224-E147-8F1E-0DDEC7454571}"/>
              </a:ext>
            </a:extLst>
          </p:cNvPr>
          <p:cNvSpPr/>
          <p:nvPr/>
        </p:nvSpPr>
        <p:spPr>
          <a:xfrm>
            <a:off x="6342982" y="3646830"/>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3DB89D8-917C-CC41-80E2-1EE5B2BE0EF8}"/>
              </a:ext>
            </a:extLst>
          </p:cNvPr>
          <p:cNvSpPr/>
          <p:nvPr/>
        </p:nvSpPr>
        <p:spPr>
          <a:xfrm>
            <a:off x="6495382" y="3799230"/>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26BA296-A424-274C-A42C-7B55D3873D11}"/>
              </a:ext>
            </a:extLst>
          </p:cNvPr>
          <p:cNvSpPr/>
          <p:nvPr/>
        </p:nvSpPr>
        <p:spPr>
          <a:xfrm>
            <a:off x="5429461" y="3633735"/>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00C3222-04BC-1347-BF53-E8B169D9C11B}"/>
              </a:ext>
            </a:extLst>
          </p:cNvPr>
          <p:cNvSpPr/>
          <p:nvPr/>
        </p:nvSpPr>
        <p:spPr>
          <a:xfrm>
            <a:off x="5581861" y="3786135"/>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BF20651-B0ED-8847-A407-EE7291ABCD0C}"/>
              </a:ext>
            </a:extLst>
          </p:cNvPr>
          <p:cNvSpPr/>
          <p:nvPr/>
        </p:nvSpPr>
        <p:spPr>
          <a:xfrm>
            <a:off x="5734261" y="3938535"/>
            <a:ext cx="127149" cy="127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658CDE14-0076-B247-9715-D1F67D57E5C1}"/>
              </a:ext>
            </a:extLst>
          </p:cNvPr>
          <p:cNvGrpSpPr/>
          <p:nvPr/>
        </p:nvGrpSpPr>
        <p:grpSpPr>
          <a:xfrm>
            <a:off x="2141521" y="3252538"/>
            <a:ext cx="6525376" cy="2244967"/>
            <a:chOff x="4975355" y="3963896"/>
            <a:chExt cx="6525376" cy="2244967"/>
          </a:xfrm>
        </p:grpSpPr>
        <p:grpSp>
          <p:nvGrpSpPr>
            <p:cNvPr id="53" name="Group 52">
              <a:extLst>
                <a:ext uri="{FF2B5EF4-FFF2-40B4-BE49-F238E27FC236}">
                  <a16:creationId xmlns:a16="http://schemas.microsoft.com/office/drawing/2014/main" id="{F88494D1-5632-2942-911E-41C95DD7649C}"/>
                </a:ext>
              </a:extLst>
            </p:cNvPr>
            <p:cNvGrpSpPr/>
            <p:nvPr/>
          </p:nvGrpSpPr>
          <p:grpSpPr>
            <a:xfrm>
              <a:off x="6595727" y="3963896"/>
              <a:ext cx="2938460" cy="2122678"/>
              <a:chOff x="5702516" y="3698647"/>
              <a:chExt cx="4453623" cy="2457604"/>
            </a:xfrm>
          </p:grpSpPr>
          <p:sp>
            <p:nvSpPr>
              <p:cNvPr id="44" name="Rectangle 43">
                <a:extLst>
                  <a:ext uri="{FF2B5EF4-FFF2-40B4-BE49-F238E27FC236}">
                    <a16:creationId xmlns:a16="http://schemas.microsoft.com/office/drawing/2014/main" id="{9BE6C18F-B39D-6045-8106-A803C6106205}"/>
                  </a:ext>
                </a:extLst>
              </p:cNvPr>
              <p:cNvSpPr/>
              <p:nvPr/>
            </p:nvSpPr>
            <p:spPr>
              <a:xfrm>
                <a:off x="6247957" y="4268696"/>
                <a:ext cx="733643" cy="1887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4E79D04-B9C4-F043-BBAF-F3E130CCAA3A}"/>
                  </a:ext>
                </a:extLst>
              </p:cNvPr>
              <p:cNvSpPr/>
              <p:nvPr/>
            </p:nvSpPr>
            <p:spPr>
              <a:xfrm rot="5400000">
                <a:off x="8845540" y="3691740"/>
                <a:ext cx="733643" cy="18875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76111FC3-F3ED-4949-8042-146F7DFDF463}"/>
                      </a:ext>
                    </a:extLst>
                  </p:cNvPr>
                  <p:cNvSpPr txBox="1"/>
                  <p:nvPr/>
                </p:nvSpPr>
                <p:spPr>
                  <a:xfrm>
                    <a:off x="5702516" y="4938546"/>
                    <a:ext cx="428258"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𝑑</m:t>
                          </m:r>
                        </m:oMath>
                      </m:oMathPara>
                    </a14:m>
                    <a:endParaRPr lang="en-US" sz="4000" dirty="0"/>
                  </a:p>
                </p:txBody>
              </p:sp>
            </mc:Choice>
            <mc:Fallback xmlns="">
              <p:sp>
                <p:nvSpPr>
                  <p:cNvPr id="46" name="TextBox 45">
                    <a:extLst>
                      <a:ext uri="{FF2B5EF4-FFF2-40B4-BE49-F238E27FC236}">
                        <a16:creationId xmlns:a16="http://schemas.microsoft.com/office/drawing/2014/main" id="{76111FC3-F3ED-4949-8042-146F7DFDF463}"/>
                      </a:ext>
                    </a:extLst>
                  </p:cNvPr>
                  <p:cNvSpPr txBox="1">
                    <a:spLocks noRot="1" noChangeAspect="1" noMove="1" noResize="1" noEditPoints="1" noAdjustHandles="1" noChangeArrowheads="1" noChangeShapeType="1" noTextEdit="1"/>
                  </p:cNvSpPr>
                  <p:nvPr/>
                </p:nvSpPr>
                <p:spPr>
                  <a:xfrm>
                    <a:off x="5702516" y="4938546"/>
                    <a:ext cx="428258" cy="615553"/>
                  </a:xfrm>
                  <a:prstGeom prst="rect">
                    <a:avLst/>
                  </a:prstGeom>
                  <a:blipFill>
                    <a:blip r:embed="rId3"/>
                    <a:stretch>
                      <a:fillRect l="-60870" r="-60870" b="-23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6BD25AA-32A1-E84D-AF0B-E12248185DF6}"/>
                      </a:ext>
                    </a:extLst>
                  </p:cNvPr>
                  <p:cNvSpPr txBox="1"/>
                  <p:nvPr/>
                </p:nvSpPr>
                <p:spPr>
                  <a:xfrm>
                    <a:off x="8998232" y="4991919"/>
                    <a:ext cx="428258"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𝑑</m:t>
                          </m:r>
                        </m:oMath>
                      </m:oMathPara>
                    </a14:m>
                    <a:endParaRPr lang="en-US" sz="4000" dirty="0"/>
                  </a:p>
                </p:txBody>
              </p:sp>
            </mc:Choice>
            <mc:Fallback xmlns="">
              <p:sp>
                <p:nvSpPr>
                  <p:cNvPr id="47" name="TextBox 46">
                    <a:extLst>
                      <a:ext uri="{FF2B5EF4-FFF2-40B4-BE49-F238E27FC236}">
                        <a16:creationId xmlns:a16="http://schemas.microsoft.com/office/drawing/2014/main" id="{86BD25AA-32A1-E84D-AF0B-E12248185DF6}"/>
                      </a:ext>
                    </a:extLst>
                  </p:cNvPr>
                  <p:cNvSpPr txBox="1">
                    <a:spLocks noRot="1" noChangeAspect="1" noMove="1" noResize="1" noEditPoints="1" noAdjustHandles="1" noChangeArrowheads="1" noChangeShapeType="1" noTextEdit="1"/>
                  </p:cNvSpPr>
                  <p:nvPr/>
                </p:nvSpPr>
                <p:spPr>
                  <a:xfrm>
                    <a:off x="8998232" y="4991919"/>
                    <a:ext cx="428258" cy="615553"/>
                  </a:xfrm>
                  <a:prstGeom prst="rect">
                    <a:avLst/>
                  </a:prstGeom>
                  <a:blipFill>
                    <a:blip r:embed="rId4"/>
                    <a:stretch>
                      <a:fillRect l="-60870" r="-65217" b="-23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6D3619BE-91BD-364F-BABD-4F7563EC75BF}"/>
                      </a:ext>
                    </a:extLst>
                  </p:cNvPr>
                  <p:cNvSpPr txBox="1"/>
                  <p:nvPr/>
                </p:nvSpPr>
                <p:spPr>
                  <a:xfrm>
                    <a:off x="6461499" y="3698647"/>
                    <a:ext cx="370358"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𝑟</m:t>
                          </m:r>
                        </m:oMath>
                      </m:oMathPara>
                    </a14:m>
                    <a:endParaRPr lang="en-US" sz="4000" dirty="0"/>
                  </a:p>
                </p:txBody>
              </p:sp>
            </mc:Choice>
            <mc:Fallback xmlns="">
              <p:sp>
                <p:nvSpPr>
                  <p:cNvPr id="48" name="TextBox 47">
                    <a:extLst>
                      <a:ext uri="{FF2B5EF4-FFF2-40B4-BE49-F238E27FC236}">
                        <a16:creationId xmlns:a16="http://schemas.microsoft.com/office/drawing/2014/main" id="{6D3619BE-91BD-364F-BABD-4F7563EC75BF}"/>
                      </a:ext>
                    </a:extLst>
                  </p:cNvPr>
                  <p:cNvSpPr txBox="1">
                    <a:spLocks noRot="1" noChangeAspect="1" noMove="1" noResize="1" noEditPoints="1" noAdjustHandles="1" noChangeArrowheads="1" noChangeShapeType="1" noTextEdit="1"/>
                  </p:cNvSpPr>
                  <p:nvPr/>
                </p:nvSpPr>
                <p:spPr>
                  <a:xfrm>
                    <a:off x="6461499" y="3698647"/>
                    <a:ext cx="370358" cy="615553"/>
                  </a:xfrm>
                  <a:prstGeom prst="rect">
                    <a:avLst/>
                  </a:prstGeom>
                  <a:blipFill>
                    <a:blip r:embed="rId5"/>
                    <a:stretch>
                      <a:fillRect l="-45000" r="-45000" b="-116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51BE71BD-2BB5-2E47-B8F5-F34437C1F724}"/>
                      </a:ext>
                    </a:extLst>
                  </p:cNvPr>
                  <p:cNvSpPr txBox="1"/>
                  <p:nvPr/>
                </p:nvSpPr>
                <p:spPr>
                  <a:xfrm>
                    <a:off x="7857023" y="4320431"/>
                    <a:ext cx="370358"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𝑟</m:t>
                          </m:r>
                        </m:oMath>
                      </m:oMathPara>
                    </a14:m>
                    <a:endParaRPr lang="en-US" sz="4000" dirty="0"/>
                  </a:p>
                </p:txBody>
              </p:sp>
            </mc:Choice>
            <mc:Fallback xmlns="">
              <p:sp>
                <p:nvSpPr>
                  <p:cNvPr id="49" name="TextBox 48">
                    <a:extLst>
                      <a:ext uri="{FF2B5EF4-FFF2-40B4-BE49-F238E27FC236}">
                        <a16:creationId xmlns:a16="http://schemas.microsoft.com/office/drawing/2014/main" id="{51BE71BD-2BB5-2E47-B8F5-F34437C1F724}"/>
                      </a:ext>
                    </a:extLst>
                  </p:cNvPr>
                  <p:cNvSpPr txBox="1">
                    <a:spLocks noRot="1" noChangeAspect="1" noMove="1" noResize="1" noEditPoints="1" noAdjustHandles="1" noChangeArrowheads="1" noChangeShapeType="1" noTextEdit="1"/>
                  </p:cNvSpPr>
                  <p:nvPr/>
                </p:nvSpPr>
                <p:spPr>
                  <a:xfrm>
                    <a:off x="7857023" y="4320431"/>
                    <a:ext cx="370358" cy="615553"/>
                  </a:xfrm>
                  <a:prstGeom prst="rect">
                    <a:avLst/>
                  </a:prstGeom>
                  <a:blipFill>
                    <a:blip r:embed="rId6"/>
                    <a:stretch>
                      <a:fillRect l="-42857" r="-42857" b="-139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BA22A2A2-A617-A34C-9CAD-ED58D7DAB95C}"/>
                      </a:ext>
                    </a:extLst>
                  </p:cNvPr>
                  <p:cNvSpPr txBox="1"/>
                  <p:nvPr/>
                </p:nvSpPr>
                <p:spPr>
                  <a:xfrm>
                    <a:off x="7234929" y="4332629"/>
                    <a:ext cx="482504"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oMath>
                      </m:oMathPara>
                    </a14:m>
                    <a:endParaRPr lang="en-US" sz="4000" dirty="0"/>
                  </a:p>
                </p:txBody>
              </p:sp>
            </mc:Choice>
            <mc:Fallback xmlns="">
              <p:sp>
                <p:nvSpPr>
                  <p:cNvPr id="50" name="TextBox 49">
                    <a:extLst>
                      <a:ext uri="{FF2B5EF4-FFF2-40B4-BE49-F238E27FC236}">
                        <a16:creationId xmlns:a16="http://schemas.microsoft.com/office/drawing/2014/main" id="{BA22A2A2-A617-A34C-9CAD-ED58D7DAB95C}"/>
                      </a:ext>
                    </a:extLst>
                  </p:cNvPr>
                  <p:cNvSpPr txBox="1">
                    <a:spLocks noRot="1" noChangeAspect="1" noMove="1" noResize="1" noEditPoints="1" noAdjustHandles="1" noChangeArrowheads="1" noChangeShapeType="1" noTextEdit="1"/>
                  </p:cNvSpPr>
                  <p:nvPr/>
                </p:nvSpPr>
                <p:spPr>
                  <a:xfrm>
                    <a:off x="7234929" y="4332629"/>
                    <a:ext cx="482504" cy="615553"/>
                  </a:xfrm>
                  <a:prstGeom prst="rect">
                    <a:avLst/>
                  </a:prstGeom>
                  <a:blipFill>
                    <a:blip r:embed="rId7"/>
                    <a:stretch>
                      <a:fillRect l="-38462" r="-53846" b="-1627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F5B190-82FE-FB47-8FC6-2C79E5B957F7}"/>
                    </a:ext>
                  </a:extLst>
                </p:cNvPr>
                <p:cNvSpPr txBox="1"/>
                <p:nvPr/>
              </p:nvSpPr>
              <p:spPr>
                <a:xfrm>
                  <a:off x="4975355" y="4290516"/>
                  <a:ext cx="6525376" cy="15388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000" b="0" i="1" smtClean="0">
                            <a:latin typeface="Cambria Math" panose="02040503050406030204" pitchFamily="18" charset="0"/>
                          </a:rPr>
                          <m:t>𝜎</m:t>
                        </m:r>
                        <m:r>
                          <a:rPr lang="en-US" sz="10000" b="0" i="1" smtClean="0">
                            <a:latin typeface="Cambria Math" panose="02040503050406030204" pitchFamily="18" charset="0"/>
                          </a:rPr>
                          <m:t>(            </m:t>
                        </m:r>
                        <m:r>
                          <a:rPr lang="en-US" sz="10000" b="0" i="1" smtClean="0">
                            <a:latin typeface="Cambria Math" panose="02040503050406030204" pitchFamily="18" charset="0"/>
                          </a:rPr>
                          <m:t>𝑥</m:t>
                        </m:r>
                        <m:r>
                          <a:rPr lang="en-US" sz="10000" b="0" i="1" smtClean="0">
                            <a:latin typeface="Cambria Math" panose="02040503050406030204" pitchFamily="18" charset="0"/>
                          </a:rPr>
                          <m:t>) </m:t>
                        </m:r>
                      </m:oMath>
                    </m:oMathPara>
                  </a14:m>
                  <a:endParaRPr lang="en-US" sz="10000" dirty="0"/>
                </a:p>
              </p:txBody>
            </p:sp>
          </mc:Choice>
          <mc:Fallback xmlns="">
            <p:sp>
              <p:nvSpPr>
                <p:cNvPr id="54" name="TextBox 53">
                  <a:extLst>
                    <a:ext uri="{FF2B5EF4-FFF2-40B4-BE49-F238E27FC236}">
                      <a16:creationId xmlns:a16="http://schemas.microsoft.com/office/drawing/2014/main" id="{59F5B190-82FE-FB47-8FC6-2C79E5B957F7}"/>
                    </a:ext>
                  </a:extLst>
                </p:cNvPr>
                <p:cNvSpPr txBox="1">
                  <a:spLocks noRot="1" noChangeAspect="1" noMove="1" noResize="1" noEditPoints="1" noAdjustHandles="1" noChangeArrowheads="1" noChangeShapeType="1" noTextEdit="1"/>
                </p:cNvSpPr>
                <p:nvPr/>
              </p:nvSpPr>
              <p:spPr>
                <a:xfrm>
                  <a:off x="4975355" y="4290516"/>
                  <a:ext cx="6525376" cy="1538883"/>
                </a:xfrm>
                <a:prstGeom prst="rect">
                  <a:avLst/>
                </a:prstGeom>
                <a:blipFill>
                  <a:blip r:embed="rId8"/>
                  <a:stretch>
                    <a:fillRect l="-1942" t="-7377" r="-6990" b="-36066"/>
                  </a:stretch>
                </a:blipFill>
              </p:spPr>
              <p:txBody>
                <a:bodyPr/>
                <a:lstStyle/>
                <a:p>
                  <a:r>
                    <a:rPr lang="en-US">
                      <a:noFill/>
                    </a:rPr>
                    <a:t> </a:t>
                  </a:r>
                </a:p>
              </p:txBody>
            </p:sp>
          </mc:Fallback>
        </mc:AlternateContent>
        <p:sp>
          <p:nvSpPr>
            <p:cNvPr id="55" name="Rectangle 54">
              <a:extLst>
                <a:ext uri="{FF2B5EF4-FFF2-40B4-BE49-F238E27FC236}">
                  <a16:creationId xmlns:a16="http://schemas.microsoft.com/office/drawing/2014/main" id="{04E5796E-9523-C440-B462-EE7FE641E34E}"/>
                </a:ext>
              </a:extLst>
            </p:cNvPr>
            <p:cNvSpPr/>
            <p:nvPr/>
          </p:nvSpPr>
          <p:spPr>
            <a:xfrm>
              <a:off x="6495382" y="4013655"/>
              <a:ext cx="3212144" cy="219520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045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08E8-F568-1B4D-8E88-628C416E8027}"/>
              </a:ext>
            </a:extLst>
          </p:cNvPr>
          <p:cNvSpPr>
            <a:spLocks noGrp="1"/>
          </p:cNvSpPr>
          <p:nvPr>
            <p:ph type="title"/>
          </p:nvPr>
        </p:nvSpPr>
        <p:spPr>
          <a:xfrm>
            <a:off x="831850" y="231813"/>
            <a:ext cx="10515600" cy="2852737"/>
          </a:xfrm>
        </p:spPr>
        <p:txBody>
          <a:bodyPr>
            <a:normAutofit/>
          </a:bodyPr>
          <a:lstStyle/>
          <a:p>
            <a:r>
              <a:rPr lang="en-US" sz="3300" b="1" dirty="0"/>
              <a:t>Algorithms for Efficiently Learning Low-Rank Neural Networks</a:t>
            </a:r>
          </a:p>
        </p:txBody>
      </p:sp>
      <p:sp>
        <p:nvSpPr>
          <p:cNvPr id="3" name="Text Placeholder 2">
            <a:extLst>
              <a:ext uri="{FF2B5EF4-FFF2-40B4-BE49-F238E27FC236}">
                <a16:creationId xmlns:a16="http://schemas.microsoft.com/office/drawing/2014/main" id="{8FDEA996-1021-2D4B-8145-805AD7EEFEB2}"/>
              </a:ext>
            </a:extLst>
          </p:cNvPr>
          <p:cNvSpPr>
            <a:spLocks noGrp="1"/>
          </p:cNvSpPr>
          <p:nvPr>
            <p:ph type="body" idx="1"/>
          </p:nvPr>
        </p:nvSpPr>
        <p:spPr/>
        <p:txBody>
          <a:bodyPr/>
          <a:lstStyle/>
          <a:p>
            <a:r>
              <a:rPr lang="en-US" b="1" dirty="0"/>
              <a:t>Kiran Vodrahalli</a:t>
            </a:r>
            <a:r>
              <a:rPr lang="en-US" dirty="0"/>
              <a:t>, Rakesh Shivanna, Mahesh Sathiamoorthy, Sagar Jain, Ed Chi</a:t>
            </a:r>
          </a:p>
          <a:p>
            <a:r>
              <a:rPr lang="en-US" dirty="0"/>
              <a:t>Google Brain Research Internship</a:t>
            </a:r>
          </a:p>
          <a:p>
            <a:r>
              <a:rPr lang="en-US" dirty="0"/>
              <a:t>(in submission + arXiv soon!)</a:t>
            </a:r>
          </a:p>
        </p:txBody>
      </p:sp>
    </p:spTree>
    <p:extLst>
      <p:ext uri="{BB962C8B-B14F-4D97-AF65-F5344CB8AC3E}">
        <p14:creationId xmlns:p14="http://schemas.microsoft.com/office/powerpoint/2010/main" val="84523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CB0C7-06DE-034C-822D-2A06BCB6353B}"/>
              </a:ext>
            </a:extLst>
          </p:cNvPr>
          <p:cNvSpPr>
            <a:spLocks noGrp="1"/>
          </p:cNvSpPr>
          <p:nvPr>
            <p:ph type="title"/>
          </p:nvPr>
        </p:nvSpPr>
        <p:spPr/>
        <p:txBody>
          <a:bodyPr/>
          <a:lstStyle/>
          <a:p>
            <a:r>
              <a:rPr lang="en-US" dirty="0"/>
              <a:t>Low Rank Deep Models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97C9473-6E40-874B-B289-AF478FBB7012}"/>
                  </a:ext>
                </a:extLst>
              </p:cNvPr>
              <p:cNvSpPr>
                <a:spLocks noGrp="1"/>
              </p:cNvSpPr>
              <p:nvPr>
                <p:ph idx="1"/>
              </p:nvPr>
            </p:nvSpPr>
            <p:spPr/>
            <p:txBody>
              <a:bodyPr>
                <a:normAutofit lnSpcReduction="10000"/>
              </a:bodyPr>
              <a:lstStyle/>
              <a:p>
                <a:pPr marL="0" indent="0">
                  <a:buNone/>
                </a:pPr>
                <a:r>
                  <a:rPr lang="en-US" sz="3800" dirty="0"/>
                  <a:t>Replace full-rank layers with low-rank parameters.</a:t>
                </a:r>
              </a:p>
              <a:p>
                <a:endParaRPr lang="en-US" sz="3800" dirty="0"/>
              </a:p>
              <a:p>
                <a:pPr marL="0" indent="0">
                  <a:buNone/>
                </a:pPr>
                <a:r>
                  <a:rPr lang="en-US" sz="3800" dirty="0"/>
                  <a:t>Given weights of layer </a:t>
                </a:r>
                <a14:m>
                  <m:oMath xmlns:m="http://schemas.openxmlformats.org/officeDocument/2006/math">
                    <m:r>
                      <a:rPr lang="en-US" sz="3800" b="0" i="1" smtClean="0">
                        <a:latin typeface="Cambria Math" panose="02040503050406030204" pitchFamily="18" charset="0"/>
                      </a:rPr>
                      <m:t>𝑖</m:t>
                    </m:r>
                  </m:oMath>
                </a14:m>
                <a:r>
                  <a:rPr lang="en-US" sz="3800" dirty="0"/>
                  <a:t>:</a:t>
                </a:r>
              </a:p>
              <a:p>
                <a:pPr marL="0" indent="0">
                  <a:buNone/>
                </a:pPr>
                <a:endParaRPr lang="en-US" sz="3800" dirty="0"/>
              </a:p>
              <a:p>
                <a:pPr marL="0" indent="0">
                  <a:buNone/>
                </a:pPr>
                <a14:m>
                  <m:oMathPara xmlns:m="http://schemas.openxmlformats.org/officeDocument/2006/math">
                    <m:oMathParaPr>
                      <m:jc m:val="centerGroup"/>
                    </m:oMathParaPr>
                    <m:oMath xmlns:m="http://schemas.openxmlformats.org/officeDocument/2006/math">
                      <m:sSub>
                        <m:sSubPr>
                          <m:ctrlPr>
                            <a:rPr lang="en-US" sz="3800" b="0" i="1" smtClean="0">
                              <a:latin typeface="Cambria Math" panose="02040503050406030204" pitchFamily="18" charset="0"/>
                            </a:rPr>
                          </m:ctrlPr>
                        </m:sSubPr>
                        <m:e>
                          <m:r>
                            <a:rPr lang="en-US" sz="3800" b="0" i="1" smtClean="0">
                              <a:latin typeface="Cambria Math" panose="02040503050406030204" pitchFamily="18" charset="0"/>
                            </a:rPr>
                            <m:t>𝑊</m:t>
                          </m:r>
                        </m:e>
                        <m:sub>
                          <m:r>
                            <a:rPr lang="en-US" sz="3800" b="0" i="1" smtClean="0">
                              <a:latin typeface="Cambria Math" panose="02040503050406030204" pitchFamily="18" charset="0"/>
                            </a:rPr>
                            <m:t>𝑖</m:t>
                          </m:r>
                        </m:sub>
                      </m:sSub>
                      <m:r>
                        <a:rPr lang="en-US" sz="3800" b="0" i="1" smtClean="0">
                          <a:latin typeface="Cambria Math" panose="02040503050406030204" pitchFamily="18" charset="0"/>
                        </a:rPr>
                        <m:t>=</m:t>
                      </m:r>
                      <m:sSub>
                        <m:sSubPr>
                          <m:ctrlPr>
                            <a:rPr lang="en-US" sz="3800" b="0" i="1" smtClean="0">
                              <a:latin typeface="Cambria Math" panose="02040503050406030204" pitchFamily="18" charset="0"/>
                            </a:rPr>
                          </m:ctrlPr>
                        </m:sSubPr>
                        <m:e>
                          <m:r>
                            <a:rPr lang="en-US" sz="3800" b="0" i="1" smtClean="0">
                              <a:latin typeface="Cambria Math" panose="02040503050406030204" pitchFamily="18" charset="0"/>
                            </a:rPr>
                            <m:t>𝑈</m:t>
                          </m:r>
                        </m:e>
                        <m:sub>
                          <m:r>
                            <a:rPr lang="en-US" sz="3800" b="0" i="1" smtClean="0">
                              <a:latin typeface="Cambria Math" panose="02040503050406030204" pitchFamily="18" charset="0"/>
                            </a:rPr>
                            <m:t>𝑖</m:t>
                          </m:r>
                        </m:sub>
                      </m:sSub>
                      <m:sSubSup>
                        <m:sSubSupPr>
                          <m:ctrlPr>
                            <a:rPr lang="en-US" sz="3800" b="0" i="1" smtClean="0">
                              <a:latin typeface="Cambria Math" panose="02040503050406030204" pitchFamily="18" charset="0"/>
                            </a:rPr>
                          </m:ctrlPr>
                        </m:sSubSupPr>
                        <m:e>
                          <m:r>
                            <a:rPr lang="en-US" sz="3800" b="0" i="1" smtClean="0">
                              <a:latin typeface="Cambria Math" panose="02040503050406030204" pitchFamily="18" charset="0"/>
                            </a:rPr>
                            <m:t>𝑉</m:t>
                          </m:r>
                        </m:e>
                        <m:sub>
                          <m:r>
                            <a:rPr lang="en-US" sz="3800" b="0" i="1" smtClean="0">
                              <a:latin typeface="Cambria Math" panose="02040503050406030204" pitchFamily="18" charset="0"/>
                            </a:rPr>
                            <m:t>𝑖</m:t>
                          </m:r>
                        </m:sub>
                        <m:sup>
                          <m:r>
                            <a:rPr lang="en-US" sz="3800" b="0" i="1" smtClean="0">
                              <a:latin typeface="Cambria Math" panose="02040503050406030204" pitchFamily="18" charset="0"/>
                            </a:rPr>
                            <m:t>𝑇</m:t>
                          </m:r>
                        </m:sup>
                      </m:sSubSup>
                    </m:oMath>
                  </m:oMathPara>
                </a14:m>
                <a:endParaRPr lang="en-US" sz="3800" dirty="0"/>
              </a:p>
              <a:p>
                <a:pPr marL="0" indent="0">
                  <a:buNone/>
                </a:pPr>
                <a:endParaRPr lang="en-US" sz="3800" dirty="0"/>
              </a:p>
              <a:p>
                <a:pPr marL="0" indent="0">
                  <a:buNone/>
                </a:pPr>
                <a:r>
                  <a:rPr lang="en-US" sz="3800" dirty="0"/>
                  <a:t>Standard initialization: </a:t>
                </a:r>
                <a:r>
                  <a:rPr lang="en-US" sz="3800" b="1" dirty="0"/>
                  <a:t>SVD</a:t>
                </a:r>
                <a:r>
                  <a:rPr lang="en-US" sz="3800" dirty="0"/>
                  <a:t> of full-rank init.</a:t>
                </a:r>
              </a:p>
            </p:txBody>
          </p:sp>
        </mc:Choice>
        <mc:Fallback>
          <p:sp>
            <p:nvSpPr>
              <p:cNvPr id="3" name="Content Placeholder 2">
                <a:extLst>
                  <a:ext uri="{FF2B5EF4-FFF2-40B4-BE49-F238E27FC236}">
                    <a16:creationId xmlns:a16="http://schemas.microsoft.com/office/drawing/2014/main" id="{397C9473-6E40-874B-B289-AF478FBB7012}"/>
                  </a:ext>
                </a:extLst>
              </p:cNvPr>
              <p:cNvSpPr>
                <a:spLocks noGrp="1" noRot="1" noChangeAspect="1" noMove="1" noResize="1" noEditPoints="1" noAdjustHandles="1" noChangeArrowheads="1" noChangeShapeType="1" noTextEdit="1"/>
              </p:cNvSpPr>
              <p:nvPr>
                <p:ph idx="1"/>
              </p:nvPr>
            </p:nvSpPr>
            <p:spPr>
              <a:blipFill>
                <a:blip r:embed="rId3"/>
                <a:stretch>
                  <a:fillRect l="-1930" t="-5263"/>
                </a:stretch>
              </a:blipFill>
            </p:spPr>
            <p:txBody>
              <a:bodyPr/>
              <a:lstStyle/>
              <a:p>
                <a:r>
                  <a:rPr lang="en-US">
                    <a:noFill/>
                  </a:rPr>
                  <a:t> </a:t>
                </a:r>
              </a:p>
            </p:txBody>
          </p:sp>
        </mc:Fallback>
      </mc:AlternateContent>
    </p:spTree>
    <p:extLst>
      <p:ext uri="{BB962C8B-B14F-4D97-AF65-F5344CB8AC3E}">
        <p14:creationId xmlns:p14="http://schemas.microsoft.com/office/powerpoint/2010/main" val="264524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3FF9-AE6E-BC45-AD6F-0C0E7013217D}"/>
              </a:ext>
            </a:extLst>
          </p:cNvPr>
          <p:cNvSpPr>
            <a:spLocks noGrp="1"/>
          </p:cNvSpPr>
          <p:nvPr>
            <p:ph type="title"/>
          </p:nvPr>
        </p:nvSpPr>
        <p:spPr/>
        <p:txBody>
          <a:bodyPr/>
          <a:lstStyle/>
          <a:p>
            <a:r>
              <a:rPr lang="en-US" dirty="0"/>
              <a:t>Nonlinear Kernel Projection (NKP)</a:t>
            </a:r>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177E46E7-B679-7049-8D9D-A591F98435D8}"/>
                  </a:ext>
                </a:extLst>
              </p:cNvPr>
              <p:cNvSpPr txBox="1">
                <a:spLocks/>
              </p:cNvSpPr>
              <p:nvPr/>
            </p:nvSpPr>
            <p:spPr>
              <a:xfrm>
                <a:off x="838200" y="19780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800" dirty="0"/>
                  <a:t>For each layer </a:t>
                </a:r>
                <a14:m>
                  <m:oMath xmlns:m="http://schemas.openxmlformats.org/officeDocument/2006/math">
                    <m:r>
                      <a:rPr lang="en-US" sz="3800" i="1">
                        <a:latin typeface="Cambria Math" panose="02040503050406030204" pitchFamily="18" charset="0"/>
                      </a:rPr>
                      <m:t>𝑊</m:t>
                    </m:r>
                    <m:r>
                      <a:rPr lang="en-US" sz="3800" i="1">
                        <a:latin typeface="Cambria Math" panose="02040503050406030204" pitchFamily="18" charset="0"/>
                      </a:rPr>
                      <m:t>∈</m:t>
                    </m:r>
                    <m:sSup>
                      <m:sSupPr>
                        <m:ctrlPr>
                          <a:rPr lang="en-US" sz="3800" i="1">
                            <a:latin typeface="Cambria Math" panose="02040503050406030204" pitchFamily="18" charset="0"/>
                          </a:rPr>
                        </m:ctrlPr>
                      </m:sSupPr>
                      <m:e>
                        <m:r>
                          <a:rPr lang="en-US" sz="3800" i="1">
                            <a:latin typeface="Cambria Math" panose="02040503050406030204" pitchFamily="18" charset="0"/>
                          </a:rPr>
                          <m:t>𝑅</m:t>
                        </m:r>
                      </m:e>
                      <m:sup>
                        <m:r>
                          <a:rPr lang="en-US" sz="3800" i="1">
                            <a:latin typeface="Cambria Math" panose="02040503050406030204" pitchFamily="18" charset="0"/>
                          </a:rPr>
                          <m:t>𝑚</m:t>
                        </m:r>
                        <m:r>
                          <a:rPr lang="en-US" sz="3800" i="1">
                            <a:latin typeface="Cambria Math" panose="02040503050406030204" pitchFamily="18" charset="0"/>
                          </a:rPr>
                          <m:t> ×</m:t>
                        </m:r>
                        <m:r>
                          <a:rPr lang="en-US" sz="3800" i="1">
                            <a:latin typeface="Cambria Math" panose="02040503050406030204" pitchFamily="18" charset="0"/>
                          </a:rPr>
                          <m:t>𝑛</m:t>
                        </m:r>
                      </m:sup>
                    </m:sSup>
                    <m:r>
                      <a:rPr lang="en-US" sz="3800" b="0" i="1" smtClean="0">
                        <a:latin typeface="Cambria Math" panose="02040503050406030204" pitchFamily="18" charset="0"/>
                      </a:rPr>
                      <m:t> ~ </m:t>
                    </m:r>
                    <m:r>
                      <a:rPr lang="en-US" sz="3800" b="0" i="1" smtClean="0">
                        <a:latin typeface="Cambria Math" panose="02040503050406030204" pitchFamily="18" charset="0"/>
                      </a:rPr>
                      <m:t>𝐷</m:t>
                    </m:r>
                  </m:oMath>
                </a14:m>
                <a:r>
                  <a:rPr lang="en-US" sz="3800" dirty="0"/>
                  <a:t> with nonlinearity </a:t>
                </a:r>
                <a14:m>
                  <m:oMath xmlns:m="http://schemas.openxmlformats.org/officeDocument/2006/math">
                    <m:r>
                      <a:rPr lang="en-US" sz="3800" b="0" i="1" smtClean="0">
                        <a:latin typeface="Cambria Math" panose="02040503050406030204" pitchFamily="18" charset="0"/>
                      </a:rPr>
                      <m:t>𝜎</m:t>
                    </m:r>
                  </m:oMath>
                </a14:m>
                <a:r>
                  <a:rPr lang="en-US" sz="3800" dirty="0"/>
                  <a:t>:</a:t>
                </a:r>
              </a:p>
              <a:p>
                <a:pPr marL="0" indent="0">
                  <a:buFont typeface="Arial" panose="020B0604020202020204" pitchFamily="34" charset="0"/>
                  <a:buNone/>
                </a:pPr>
                <a:endParaRPr lang="en-US" sz="3800"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func>
                        <m:funcPr>
                          <m:ctrlPr>
                            <a:rPr lang="en-US" sz="3800" i="1">
                              <a:latin typeface="Cambria Math" panose="02040503050406030204" pitchFamily="18" charset="0"/>
                            </a:rPr>
                          </m:ctrlPr>
                        </m:funcPr>
                        <m:fName>
                          <m:limLow>
                            <m:limLowPr>
                              <m:ctrlPr>
                                <a:rPr lang="en-US" sz="3800" i="1">
                                  <a:latin typeface="Cambria Math" panose="02040503050406030204" pitchFamily="18" charset="0"/>
                                </a:rPr>
                              </m:ctrlPr>
                            </m:limLowPr>
                            <m:e>
                              <m:r>
                                <m:rPr>
                                  <m:sty m:val="p"/>
                                </m:rPr>
                                <a:rPr lang="en-US" sz="3800">
                                  <a:latin typeface="Cambria Math" panose="02040503050406030204" pitchFamily="18" charset="0"/>
                                </a:rPr>
                                <m:t>min</m:t>
                              </m:r>
                            </m:e>
                            <m:lim>
                              <m:r>
                                <a:rPr lang="en-US" sz="3800" i="1">
                                  <a:latin typeface="Cambria Math" panose="02040503050406030204" pitchFamily="18" charset="0"/>
                                </a:rPr>
                                <m:t>𝑈</m:t>
                              </m:r>
                              <m:r>
                                <a:rPr lang="en-US" sz="3800" i="1">
                                  <a:latin typeface="Cambria Math" panose="02040503050406030204" pitchFamily="18" charset="0"/>
                                </a:rPr>
                                <m:t>∈</m:t>
                              </m:r>
                              <m:sSup>
                                <m:sSupPr>
                                  <m:ctrlPr>
                                    <a:rPr lang="en-US" sz="3800" i="1">
                                      <a:latin typeface="Cambria Math" panose="02040503050406030204" pitchFamily="18" charset="0"/>
                                    </a:rPr>
                                  </m:ctrlPr>
                                </m:sSupPr>
                                <m:e>
                                  <m:r>
                                    <a:rPr lang="en-US" sz="3800" i="1">
                                      <a:latin typeface="Cambria Math" panose="02040503050406030204" pitchFamily="18" charset="0"/>
                                    </a:rPr>
                                    <m:t>𝑅</m:t>
                                  </m:r>
                                </m:e>
                                <m:sup>
                                  <m:r>
                                    <a:rPr lang="en-US" sz="3800" i="1">
                                      <a:latin typeface="Cambria Math" panose="02040503050406030204" pitchFamily="18" charset="0"/>
                                    </a:rPr>
                                    <m:t>𝑚</m:t>
                                  </m:r>
                                  <m:r>
                                    <a:rPr lang="en-US" sz="3800" i="1">
                                      <a:latin typeface="Cambria Math" panose="02040503050406030204" pitchFamily="18" charset="0"/>
                                    </a:rPr>
                                    <m:t> ×</m:t>
                                  </m:r>
                                  <m:r>
                                    <a:rPr lang="en-US" sz="3800" i="1" smtClean="0">
                                      <a:solidFill>
                                        <a:srgbClr val="FF0000"/>
                                      </a:solidFill>
                                      <a:latin typeface="Cambria Math" panose="02040503050406030204" pitchFamily="18" charset="0"/>
                                    </a:rPr>
                                    <m:t>𝑟</m:t>
                                  </m:r>
                                </m:sup>
                              </m:sSup>
                              <m:r>
                                <a:rPr lang="en-US" sz="3800" i="1">
                                  <a:latin typeface="Cambria Math" panose="02040503050406030204" pitchFamily="18" charset="0"/>
                                </a:rPr>
                                <m:t>, </m:t>
                              </m:r>
                              <m:r>
                                <a:rPr lang="en-US" sz="3800" i="1">
                                  <a:latin typeface="Cambria Math" panose="02040503050406030204" pitchFamily="18" charset="0"/>
                                </a:rPr>
                                <m:t>𝑉</m:t>
                              </m:r>
                              <m:r>
                                <a:rPr lang="en-US" sz="3800" i="1">
                                  <a:latin typeface="Cambria Math" panose="02040503050406030204" pitchFamily="18" charset="0"/>
                                </a:rPr>
                                <m:t>∈</m:t>
                              </m:r>
                              <m:sSup>
                                <m:sSupPr>
                                  <m:ctrlPr>
                                    <a:rPr lang="en-US" sz="3800" i="1">
                                      <a:latin typeface="Cambria Math" panose="02040503050406030204" pitchFamily="18" charset="0"/>
                                    </a:rPr>
                                  </m:ctrlPr>
                                </m:sSupPr>
                                <m:e>
                                  <m:r>
                                    <a:rPr lang="en-US" sz="3800" i="1">
                                      <a:latin typeface="Cambria Math" panose="02040503050406030204" pitchFamily="18" charset="0"/>
                                    </a:rPr>
                                    <m:t>𝑅</m:t>
                                  </m:r>
                                </m:e>
                                <m:sup>
                                  <m:r>
                                    <a:rPr lang="en-US" sz="3800" i="1">
                                      <a:latin typeface="Cambria Math" panose="02040503050406030204" pitchFamily="18" charset="0"/>
                                    </a:rPr>
                                    <m:t>𝑛</m:t>
                                  </m:r>
                                  <m:r>
                                    <a:rPr lang="en-US" sz="3800" i="1">
                                      <a:latin typeface="Cambria Math" panose="02040503050406030204" pitchFamily="18" charset="0"/>
                                    </a:rPr>
                                    <m:t> ×</m:t>
                                  </m:r>
                                  <m:r>
                                    <a:rPr lang="en-US" sz="3800" i="1" smtClean="0">
                                      <a:solidFill>
                                        <a:srgbClr val="FF0000"/>
                                      </a:solidFill>
                                      <a:latin typeface="Cambria Math" panose="02040503050406030204" pitchFamily="18" charset="0"/>
                                    </a:rPr>
                                    <m:t>𝑟</m:t>
                                  </m:r>
                                </m:sup>
                              </m:sSup>
                            </m:lim>
                          </m:limLow>
                        </m:fName>
                        <m:e>
                          <m:sSub>
                            <m:sSubPr>
                              <m:ctrlPr>
                                <a:rPr lang="en-US" sz="3800" b="0" i="1" smtClean="0">
                                  <a:latin typeface="Cambria Math" panose="02040503050406030204" pitchFamily="18" charset="0"/>
                                </a:rPr>
                              </m:ctrlPr>
                            </m:sSubPr>
                            <m:e>
                              <m:r>
                                <a:rPr lang="en-US" sz="3800" b="0" i="1" smtClean="0">
                                  <a:latin typeface="Cambria Math" panose="02040503050406030204" pitchFamily="18" charset="0"/>
                                </a:rPr>
                                <m:t>𝐸</m:t>
                              </m:r>
                            </m:e>
                            <m:sub>
                              <m:r>
                                <a:rPr lang="en-US" sz="3800" b="0" i="1" smtClean="0">
                                  <a:latin typeface="Cambria Math" panose="02040503050406030204" pitchFamily="18" charset="0"/>
                                </a:rPr>
                                <m:t>𝑥</m:t>
                              </m:r>
                              <m:r>
                                <a:rPr lang="en-US" sz="3800" b="0" i="1" smtClean="0">
                                  <a:latin typeface="Cambria Math" panose="02040503050406030204" pitchFamily="18" charset="0"/>
                                </a:rPr>
                                <m:t>∼</m:t>
                              </m:r>
                              <m:r>
                                <a:rPr lang="en-US" sz="3800" b="0" i="1" smtClean="0">
                                  <a:latin typeface="Cambria Math" panose="02040503050406030204" pitchFamily="18" charset="0"/>
                                </a:rPr>
                                <m:t>𝑁</m:t>
                              </m:r>
                              <m:r>
                                <a:rPr lang="en-US" sz="3800" b="0" i="1" smtClean="0">
                                  <a:latin typeface="Cambria Math" panose="02040503050406030204" pitchFamily="18" charset="0"/>
                                </a:rPr>
                                <m:t>(0, </m:t>
                              </m:r>
                              <m:r>
                                <a:rPr lang="en-US" sz="3800" b="0" i="1" smtClean="0">
                                  <a:latin typeface="Cambria Math" panose="02040503050406030204" pitchFamily="18" charset="0"/>
                                </a:rPr>
                                <m:t>𝐼</m:t>
                              </m:r>
                              <m:r>
                                <a:rPr lang="en-US" sz="3800" b="0" i="1" smtClean="0">
                                  <a:latin typeface="Cambria Math" panose="02040503050406030204" pitchFamily="18" charset="0"/>
                                </a:rPr>
                                <m:t>)</m:t>
                              </m:r>
                            </m:sub>
                          </m:sSub>
                          <m:d>
                            <m:dPr>
                              <m:begChr m:val="["/>
                              <m:endChr m:val="]"/>
                              <m:ctrlPr>
                                <a:rPr lang="en-US" sz="3800" b="0" i="1" smtClean="0">
                                  <a:latin typeface="Cambria Math" panose="02040503050406030204" pitchFamily="18" charset="0"/>
                                </a:rPr>
                              </m:ctrlPr>
                            </m:dPr>
                            <m:e>
                              <m:r>
                                <m:rPr>
                                  <m:lit/>
                                </m:rPr>
                                <a:rPr lang="en-US" sz="3800" b="0" i="1" smtClean="0">
                                  <a:latin typeface="Cambria Math" panose="02040503050406030204" pitchFamily="18" charset="0"/>
                                </a:rPr>
                                <m:t>||</m:t>
                              </m:r>
                              <m:r>
                                <a:rPr lang="en-US" sz="3800" b="0" i="1" smtClean="0">
                                  <a:latin typeface="Cambria Math" panose="02040503050406030204" pitchFamily="18" charset="0"/>
                                </a:rPr>
                                <m:t>𝜎</m:t>
                              </m:r>
                              <m:r>
                                <a:rPr lang="en-US" sz="3800" b="0" i="1" smtClean="0">
                                  <a:latin typeface="Cambria Math" panose="02040503050406030204" pitchFamily="18" charset="0"/>
                                </a:rPr>
                                <m:t>(</m:t>
                              </m:r>
                              <m:r>
                                <a:rPr lang="en-US" sz="3800" i="1">
                                  <a:latin typeface="Cambria Math" panose="02040503050406030204" pitchFamily="18" charset="0"/>
                                </a:rPr>
                                <m:t>𝑊</m:t>
                              </m:r>
                              <m:r>
                                <a:rPr lang="en-US" sz="3800" b="0" i="1" smtClean="0">
                                  <a:latin typeface="Cambria Math" panose="02040503050406030204" pitchFamily="18" charset="0"/>
                                </a:rPr>
                                <m:t>𝑥</m:t>
                              </m:r>
                              <m:r>
                                <a:rPr lang="en-US" sz="3800" b="0" i="1" smtClean="0">
                                  <a:latin typeface="Cambria Math" panose="02040503050406030204" pitchFamily="18" charset="0"/>
                                </a:rPr>
                                <m:t>) −</m:t>
                              </m:r>
                              <m:r>
                                <a:rPr lang="en-US" sz="3800" b="0" i="1" smtClean="0">
                                  <a:latin typeface="Cambria Math" panose="02040503050406030204" pitchFamily="18" charset="0"/>
                                </a:rPr>
                                <m:t>𝜎</m:t>
                              </m:r>
                              <m:r>
                                <a:rPr lang="en-US" sz="3800" b="0" i="1" smtClean="0">
                                  <a:latin typeface="Cambria Math" panose="02040503050406030204" pitchFamily="18" charset="0"/>
                                </a:rPr>
                                <m:t>(</m:t>
                              </m:r>
                              <m:r>
                                <a:rPr lang="en-US" sz="3800" i="1">
                                  <a:latin typeface="Cambria Math" panose="02040503050406030204" pitchFamily="18" charset="0"/>
                                </a:rPr>
                                <m:t>𝑈</m:t>
                              </m:r>
                              <m:sSup>
                                <m:sSupPr>
                                  <m:ctrlPr>
                                    <a:rPr lang="en-US" sz="3800" i="1">
                                      <a:latin typeface="Cambria Math" panose="02040503050406030204" pitchFamily="18" charset="0"/>
                                    </a:rPr>
                                  </m:ctrlPr>
                                </m:sSupPr>
                                <m:e>
                                  <m:r>
                                    <a:rPr lang="en-US" sz="3800" i="1">
                                      <a:latin typeface="Cambria Math" panose="02040503050406030204" pitchFamily="18" charset="0"/>
                                    </a:rPr>
                                    <m:t>𝑉</m:t>
                                  </m:r>
                                </m:e>
                                <m:sup>
                                  <m:r>
                                    <a:rPr lang="en-US" sz="3800" i="1">
                                      <a:latin typeface="Cambria Math" panose="02040503050406030204" pitchFamily="18" charset="0"/>
                                    </a:rPr>
                                    <m:t>𝑇</m:t>
                                  </m:r>
                                </m:sup>
                              </m:sSup>
                              <m:r>
                                <a:rPr lang="en-US" sz="3800" b="0" i="1" smtClean="0">
                                  <a:latin typeface="Cambria Math" panose="02040503050406030204" pitchFamily="18" charset="0"/>
                                </a:rPr>
                                <m:t>𝑥</m:t>
                              </m:r>
                              <m:r>
                                <a:rPr lang="en-US" sz="3800" b="0" i="1" smtClean="0">
                                  <a:latin typeface="Cambria Math" panose="02040503050406030204" pitchFamily="18" charset="0"/>
                                </a:rPr>
                                <m:t>)</m:t>
                              </m:r>
                              <m:r>
                                <m:rPr>
                                  <m:lit/>
                                </m:rPr>
                                <a:rPr lang="en-US" sz="3800" i="1">
                                  <a:latin typeface="Cambria Math" panose="02040503050406030204" pitchFamily="18" charset="0"/>
                                </a:rPr>
                                <m:t>|</m:t>
                              </m:r>
                              <m:sSubSup>
                                <m:sSubSupPr>
                                  <m:ctrlPr>
                                    <a:rPr lang="en-US" sz="3800" i="1">
                                      <a:latin typeface="Cambria Math" panose="02040503050406030204" pitchFamily="18" charset="0"/>
                                    </a:rPr>
                                  </m:ctrlPr>
                                </m:sSubSupPr>
                                <m:e>
                                  <m:r>
                                    <m:rPr>
                                      <m:lit/>
                                    </m:rPr>
                                    <a:rPr lang="en-US" sz="3800" i="1">
                                      <a:latin typeface="Cambria Math" panose="02040503050406030204" pitchFamily="18" charset="0"/>
                                    </a:rPr>
                                    <m:t>|</m:t>
                                  </m:r>
                                </m:e>
                                <m:sub>
                                  <m:r>
                                    <a:rPr lang="en-US" sz="3800" b="0" i="1" smtClean="0">
                                      <a:latin typeface="Cambria Math" panose="02040503050406030204" pitchFamily="18" charset="0"/>
                                    </a:rPr>
                                    <m:t>2</m:t>
                                  </m:r>
                                </m:sub>
                                <m:sup>
                                  <m:r>
                                    <a:rPr lang="en-US" sz="3800" i="1">
                                      <a:latin typeface="Cambria Math" panose="02040503050406030204" pitchFamily="18" charset="0"/>
                                    </a:rPr>
                                    <m:t>2</m:t>
                                  </m:r>
                                </m:sup>
                              </m:sSubSup>
                            </m:e>
                          </m:d>
                        </m:e>
                      </m:func>
                    </m:oMath>
                  </m:oMathPara>
                </a14:m>
                <a:endParaRPr lang="en-US" sz="3800" dirty="0"/>
              </a:p>
            </p:txBody>
          </p:sp>
        </mc:Choice>
        <mc:Fallback>
          <p:sp>
            <p:nvSpPr>
              <p:cNvPr id="4" name="Content Placeholder 2">
                <a:extLst>
                  <a:ext uri="{FF2B5EF4-FFF2-40B4-BE49-F238E27FC236}">
                    <a16:creationId xmlns:a16="http://schemas.microsoft.com/office/drawing/2014/main" id="{177E46E7-B679-7049-8D9D-A591F98435D8}"/>
                  </a:ext>
                </a:extLst>
              </p:cNvPr>
              <p:cNvSpPr txBox="1">
                <a:spLocks noRot="1" noChangeAspect="1" noMove="1" noResize="1" noEditPoints="1" noAdjustHandles="1" noChangeArrowheads="1" noChangeShapeType="1" noTextEdit="1"/>
              </p:cNvSpPr>
              <p:nvPr/>
            </p:nvSpPr>
            <p:spPr>
              <a:xfrm>
                <a:off x="838200" y="1978025"/>
                <a:ext cx="10515600" cy="4351338"/>
              </a:xfrm>
              <a:prstGeom prst="rect">
                <a:avLst/>
              </a:prstGeom>
              <a:blipFill>
                <a:blip r:embed="rId3"/>
                <a:stretch>
                  <a:fillRect l="-1930" t="-4094"/>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3BC0F8AC-1AD0-D94B-A029-D44E10E4B6B7}"/>
              </a:ext>
            </a:extLst>
          </p:cNvPr>
          <p:cNvSpPr txBox="1"/>
          <p:nvPr/>
        </p:nvSpPr>
        <p:spPr>
          <a:xfrm>
            <a:off x="1424763" y="4755191"/>
            <a:ext cx="8431617" cy="707886"/>
          </a:xfrm>
          <a:prstGeom prst="rect">
            <a:avLst/>
          </a:prstGeom>
          <a:noFill/>
        </p:spPr>
        <p:txBody>
          <a:bodyPr wrap="square" rtlCol="0">
            <a:spAutoFit/>
          </a:bodyPr>
          <a:lstStyle/>
          <a:p>
            <a:pPr algn="ctr"/>
            <a:r>
              <a:rPr lang="en-US" sz="4000" dirty="0">
                <a:solidFill>
                  <a:srgbClr val="00B050"/>
                </a:solidFill>
              </a:rPr>
              <a:t>Empirical gains over SVD init!</a:t>
            </a:r>
          </a:p>
        </p:txBody>
      </p:sp>
    </p:spTree>
    <p:extLst>
      <p:ext uri="{BB962C8B-B14F-4D97-AF65-F5344CB8AC3E}">
        <p14:creationId xmlns:p14="http://schemas.microsoft.com/office/powerpoint/2010/main" val="191793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5CF7-B808-0E44-B1A2-CCD72BC54B21}"/>
              </a:ext>
            </a:extLst>
          </p:cNvPr>
          <p:cNvSpPr>
            <a:spLocks noGrp="1"/>
          </p:cNvSpPr>
          <p:nvPr>
            <p:ph type="title"/>
          </p:nvPr>
        </p:nvSpPr>
        <p:spPr/>
        <p:txBody>
          <a:bodyPr/>
          <a:lstStyle/>
          <a:p>
            <a:r>
              <a:rPr lang="en-US" dirty="0"/>
              <a:t>Main Results</a:t>
            </a:r>
          </a:p>
        </p:txBody>
      </p:sp>
      <p:pic>
        <p:nvPicPr>
          <p:cNvPr id="4" name="Picture 3">
            <a:extLst>
              <a:ext uri="{FF2B5EF4-FFF2-40B4-BE49-F238E27FC236}">
                <a16:creationId xmlns:a16="http://schemas.microsoft.com/office/drawing/2014/main" id="{20389CAD-C964-3640-A14A-C8CC56711E60}"/>
              </a:ext>
            </a:extLst>
          </p:cNvPr>
          <p:cNvPicPr>
            <a:picLocks noChangeAspect="1"/>
          </p:cNvPicPr>
          <p:nvPr/>
        </p:nvPicPr>
        <p:blipFill>
          <a:blip r:embed="rId3"/>
          <a:stretch>
            <a:fillRect/>
          </a:stretch>
        </p:blipFill>
        <p:spPr>
          <a:xfrm>
            <a:off x="474162" y="1586162"/>
            <a:ext cx="5621838" cy="5016655"/>
          </a:xfrm>
          <a:prstGeom prst="rect">
            <a:avLst/>
          </a:prstGeom>
        </p:spPr>
      </p:pic>
      <p:sp>
        <p:nvSpPr>
          <p:cNvPr id="5" name="TextBox 4">
            <a:extLst>
              <a:ext uri="{FF2B5EF4-FFF2-40B4-BE49-F238E27FC236}">
                <a16:creationId xmlns:a16="http://schemas.microsoft.com/office/drawing/2014/main" id="{84DBC9A1-57E1-1648-9983-18B16E094379}"/>
              </a:ext>
            </a:extLst>
          </p:cNvPr>
          <p:cNvSpPr txBox="1"/>
          <p:nvPr/>
        </p:nvSpPr>
        <p:spPr>
          <a:xfrm>
            <a:off x="6096000" y="1382640"/>
            <a:ext cx="5865628" cy="4939814"/>
          </a:xfrm>
          <a:prstGeom prst="rect">
            <a:avLst/>
          </a:prstGeom>
          <a:noFill/>
        </p:spPr>
        <p:txBody>
          <a:bodyPr wrap="square" rtlCol="0">
            <a:spAutoFit/>
          </a:bodyPr>
          <a:lstStyle/>
          <a:p>
            <a:pPr marL="457200" indent="-457200">
              <a:buFont typeface="Arial" panose="020B0604020202020204" pitchFamily="34" charset="0"/>
              <a:buChar char="•"/>
            </a:pPr>
            <a:r>
              <a:rPr lang="en-US" sz="3500" dirty="0"/>
              <a:t>Efficient optimal alg for NKP.</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Efficient </a:t>
            </a:r>
            <a:r>
              <a:rPr lang="en-US" sz="3500" i="1" dirty="0"/>
              <a:t>learning </a:t>
            </a:r>
            <a:r>
              <a:rPr lang="en-US" sz="3500" dirty="0"/>
              <a:t>alg for NKP.</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NKP outperforms SVD init.</a:t>
            </a:r>
          </a:p>
          <a:p>
            <a:endParaRPr lang="en-US" sz="3500" dirty="0"/>
          </a:p>
          <a:p>
            <a:pPr marL="457200" indent="-457200">
              <a:buFont typeface="Arial" panose="020B0604020202020204" pitchFamily="34" charset="0"/>
              <a:buChar char="•"/>
            </a:pPr>
            <a:r>
              <a:rPr lang="en-US" sz="3500" dirty="0"/>
              <a:t>Especially with:</a:t>
            </a:r>
          </a:p>
          <a:p>
            <a:pPr marL="914400" lvl="1" indent="-457200">
              <a:buFont typeface="Arial" panose="020B0604020202020204" pitchFamily="34" charset="0"/>
              <a:buChar char="•"/>
            </a:pPr>
            <a:r>
              <a:rPr lang="en-US" sz="3500" dirty="0"/>
              <a:t>Larger width networks</a:t>
            </a:r>
          </a:p>
          <a:p>
            <a:pPr marL="914400" lvl="1" indent="-457200">
              <a:buFont typeface="Arial" panose="020B0604020202020204" pitchFamily="34" charset="0"/>
              <a:buChar char="•"/>
            </a:pPr>
            <a:r>
              <a:rPr lang="en-US" sz="3500" dirty="0"/>
              <a:t>Lower rank approx.</a:t>
            </a:r>
          </a:p>
        </p:txBody>
      </p:sp>
    </p:spTree>
    <p:extLst>
      <p:ext uri="{BB962C8B-B14F-4D97-AF65-F5344CB8AC3E}">
        <p14:creationId xmlns:p14="http://schemas.microsoft.com/office/powerpoint/2010/main" val="1586374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9167</TotalTime>
  <Words>1112</Words>
  <Application>Microsoft Macintosh PowerPoint</Application>
  <PresentationFormat>Widescreen</PresentationFormat>
  <Paragraphs>210</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 Math</vt:lpstr>
      <vt:lpstr>Wingdings</vt:lpstr>
      <vt:lpstr>Office Theme</vt:lpstr>
      <vt:lpstr>PowerPoint Presentation</vt:lpstr>
      <vt:lpstr>PowerPoint Presentation</vt:lpstr>
      <vt:lpstr>PowerPoint Presentation</vt:lpstr>
      <vt:lpstr>Resource-Efficient Machine Learning</vt:lpstr>
      <vt:lpstr>Sample &amp; Time Complexity of Nonlinear Models</vt:lpstr>
      <vt:lpstr>Algorithms for Efficiently Learning Low-Rank Neural Networks</vt:lpstr>
      <vt:lpstr>Low Rank Deep Models</vt:lpstr>
      <vt:lpstr>Nonlinear Kernel Projection (NKP)</vt:lpstr>
      <vt:lpstr>Main Results</vt:lpstr>
      <vt:lpstr>Main Results</vt:lpstr>
      <vt:lpstr>Main Results</vt:lpstr>
      <vt:lpstr>The Platform Design Problem</vt:lpstr>
      <vt:lpstr>Economics of the Online Firm</vt:lpstr>
      <vt:lpstr>Picture of the General Case</vt:lpstr>
      <vt:lpstr>Picture of the General Case</vt:lpstr>
      <vt:lpstr>Picture of the General Case</vt:lpstr>
      <vt:lpstr>A Stackelberg Game</vt:lpstr>
      <vt:lpstr>Grand Vision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Sparse, Low-Rank, and Memory-Bounded: Resource-Efficient Methods in Machine Learning</dc:title>
  <dc:creator>K V</dc:creator>
  <cp:lastModifiedBy>K V</cp:lastModifiedBy>
  <cp:revision>339</cp:revision>
  <dcterms:created xsi:type="dcterms:W3CDTF">2021-12-03T00:40:21Z</dcterms:created>
  <dcterms:modified xsi:type="dcterms:W3CDTF">2022-02-01T17:13:11Z</dcterms:modified>
</cp:coreProperties>
</file>